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Nunito"/>
      <p:regular r:id="rId29"/>
      <p:bold r:id="rId30"/>
      <p:italic r:id="rId31"/>
      <p:boldItalic r:id="rId32"/>
    </p:embeddedFont>
    <p:embeddedFont>
      <p:font typeface="Montserrat"/>
      <p:regular r:id="rId33"/>
      <p:bold r:id="rId34"/>
      <p:italic r:id="rId35"/>
      <p:boldItalic r:id="rId36"/>
    </p:embeddedFont>
    <p:embeddedFont>
      <p:font typeface="Lato"/>
      <p:regular r:id="rId37"/>
      <p:bold r:id="rId38"/>
      <p:italic r:id="rId39"/>
      <p:boldItalic r:id="rId40"/>
    </p:embeddedFont>
    <p:embeddedFont>
      <p:font typeface="Pacifico"/>
      <p:regular r:id="rId41"/>
    </p:embeddedFont>
    <p:embeddedFont>
      <p:font typeface="Spectral"/>
      <p:regular r:id="rId42"/>
      <p:bold r:id="rId43"/>
      <p:italic r:id="rId44"/>
      <p:boldItalic r:id="rId45"/>
    </p:embeddedFont>
    <p:embeddedFont>
      <p:font typeface="Oswald"/>
      <p:regular r:id="rId46"/>
      <p:bold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5.xml"/><Relationship Id="rId42" Type="http://schemas.openxmlformats.org/officeDocument/2006/relationships/font" Target="fonts/Spectral-regular.fntdata"/><Relationship Id="rId41" Type="http://schemas.openxmlformats.org/officeDocument/2006/relationships/font" Target="fonts/Pacifico-regular.fntdata"/><Relationship Id="rId22" Type="http://schemas.openxmlformats.org/officeDocument/2006/relationships/slide" Target="slides/slide17.xml"/><Relationship Id="rId44" Type="http://schemas.openxmlformats.org/officeDocument/2006/relationships/font" Target="fonts/Spectral-italic.fntdata"/><Relationship Id="rId21" Type="http://schemas.openxmlformats.org/officeDocument/2006/relationships/slide" Target="slides/slide16.xml"/><Relationship Id="rId43" Type="http://schemas.openxmlformats.org/officeDocument/2006/relationships/font" Target="fonts/Spectral-bold.fntdata"/><Relationship Id="rId24" Type="http://schemas.openxmlformats.org/officeDocument/2006/relationships/slide" Target="slides/slide19.xml"/><Relationship Id="rId46" Type="http://schemas.openxmlformats.org/officeDocument/2006/relationships/font" Target="fonts/Oswald-regular.fntdata"/><Relationship Id="rId23" Type="http://schemas.openxmlformats.org/officeDocument/2006/relationships/slide" Target="slides/slide18.xml"/><Relationship Id="rId45" Type="http://schemas.openxmlformats.org/officeDocument/2006/relationships/font" Target="fonts/Spectral-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Oswald-bold.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ontserrat-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35" Type="http://schemas.openxmlformats.org/officeDocument/2006/relationships/font" Target="fonts/Montserrat-italic.fntdata"/><Relationship Id="rId12" Type="http://schemas.openxmlformats.org/officeDocument/2006/relationships/slide" Target="slides/slide7.xml"/><Relationship Id="rId34" Type="http://schemas.openxmlformats.org/officeDocument/2006/relationships/font" Target="fonts/Montserrat-bold.fntdata"/><Relationship Id="rId15" Type="http://schemas.openxmlformats.org/officeDocument/2006/relationships/slide" Target="slides/slide10.xml"/><Relationship Id="rId37" Type="http://schemas.openxmlformats.org/officeDocument/2006/relationships/font" Target="fonts/Lato-regular.fntdata"/><Relationship Id="rId14" Type="http://schemas.openxmlformats.org/officeDocument/2006/relationships/slide" Target="slides/slide9.xml"/><Relationship Id="rId36" Type="http://schemas.openxmlformats.org/officeDocument/2006/relationships/font" Target="fonts/Montserrat-boldItalic.fntdata"/><Relationship Id="rId17" Type="http://schemas.openxmlformats.org/officeDocument/2006/relationships/slide" Target="slides/slide12.xml"/><Relationship Id="rId39" Type="http://schemas.openxmlformats.org/officeDocument/2006/relationships/font" Target="fonts/Lato-italic.fntdata"/><Relationship Id="rId16" Type="http://schemas.openxmlformats.org/officeDocument/2006/relationships/slide" Target="slides/slide11.xml"/><Relationship Id="rId38" Type="http://schemas.openxmlformats.org/officeDocument/2006/relationships/font" Target="fonts/La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846bf00aa1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846bf00aa1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846bf00aa1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46bf00aa1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46bf00aa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46bf00aa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846bf00aa1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846bf00aa1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846bf00aa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846bf00aa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846bf00aa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846bf00aa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846bf00aa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846bf00aa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46bf00aa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46bf00aa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 name="Google Shape;23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846bf00aa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46bf00aa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846bf00aa1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846bf00aa1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46bf00aa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46bf00aa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46bf00aa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46bf00aa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46bf00aa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46bf00aa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846bf00aa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46bf00aa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846bf00aa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46bf00aa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6"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rotWithShape="1">
          <a:blip r:embed="rId4">
            <a:alphaModFix/>
          </a:blip>
          <a:srcRect b="0" l="0" r="0" t="0"/>
          <a:stretch/>
        </p:blipFill>
        <p:spPr>
          <a:xfrm>
            <a:off x="8327863" y="4100025"/>
            <a:ext cx="837875" cy="10434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39" name="Shape 139"/>
        <p:cNvGrpSpPr/>
        <p:nvPr/>
      </p:nvGrpSpPr>
      <p:grpSpPr>
        <a:xfrm>
          <a:off x="0" y="0"/>
          <a:ext cx="0" cy="0"/>
          <a:chOff x="0" y="0"/>
          <a:chExt cx="0" cy="0"/>
        </a:xfrm>
      </p:grpSpPr>
      <p:sp>
        <p:nvSpPr>
          <p:cNvPr id="140" name="Google Shape;140;p11"/>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1"/>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1"/>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1"/>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11"/>
          <p:cNvGrpSpPr/>
          <p:nvPr/>
        </p:nvGrpSpPr>
        <p:grpSpPr>
          <a:xfrm>
            <a:off x="0" y="381001"/>
            <a:ext cx="1037850" cy="1016288"/>
            <a:chOff x="0" y="381001"/>
            <a:chExt cx="1037850" cy="1016288"/>
          </a:xfrm>
        </p:grpSpPr>
        <p:sp>
          <p:nvSpPr>
            <p:cNvPr id="145" name="Google Shape;145;p11"/>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7" name="Google Shape;147;p1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48" name="Google Shape;148;p11"/>
          <p:cNvSpPr txBox="1"/>
          <p:nvPr>
            <p:ph idx="1" type="body"/>
          </p:nvPr>
        </p:nvSpPr>
        <p:spPr>
          <a:xfrm>
            <a:off x="1297500"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49" name="Google Shape;149;p11"/>
          <p:cNvSpPr txBox="1"/>
          <p:nvPr>
            <p:ph idx="2" type="body"/>
          </p:nvPr>
        </p:nvSpPr>
        <p:spPr>
          <a:xfrm>
            <a:off x="4933221" y="1567550"/>
            <a:ext cx="34032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150" name="Google Shape;150;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51" name="Shape 151"/>
        <p:cNvGrpSpPr/>
        <p:nvPr/>
      </p:nvGrpSpPr>
      <p:grpSpPr>
        <a:xfrm>
          <a:off x="0" y="0"/>
          <a:ext cx="0" cy="0"/>
          <a:chOff x="0" y="0"/>
          <a:chExt cx="0" cy="0"/>
        </a:xfrm>
      </p:grpSpPr>
      <p:sp>
        <p:nvSpPr>
          <p:cNvPr id="152" name="Google Shape;152;p12"/>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12"/>
          <p:cNvGrpSpPr/>
          <p:nvPr/>
        </p:nvGrpSpPr>
        <p:grpSpPr>
          <a:xfrm>
            <a:off x="0" y="381001"/>
            <a:ext cx="1037850" cy="1016288"/>
            <a:chOff x="0" y="381001"/>
            <a:chExt cx="1037850" cy="1016288"/>
          </a:xfrm>
        </p:grpSpPr>
        <p:sp>
          <p:nvSpPr>
            <p:cNvPr id="157" name="Google Shape;15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p1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0" name="Google Shape;16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61" name="Shape 161"/>
        <p:cNvGrpSpPr/>
        <p:nvPr/>
      </p:nvGrpSpPr>
      <p:grpSpPr>
        <a:xfrm>
          <a:off x="0" y="0"/>
          <a:ext cx="0" cy="0"/>
          <a:chOff x="0" y="0"/>
          <a:chExt cx="0" cy="0"/>
        </a:xfrm>
      </p:grpSpPr>
      <p:sp>
        <p:nvSpPr>
          <p:cNvPr id="162" name="Google Shape;162;p1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 name="Google Shape;166;p13"/>
          <p:cNvGrpSpPr/>
          <p:nvPr/>
        </p:nvGrpSpPr>
        <p:grpSpPr>
          <a:xfrm>
            <a:off x="4406400" y="0"/>
            <a:ext cx="4737600" cy="5143500"/>
            <a:chOff x="4406400" y="0"/>
            <a:chExt cx="4737600" cy="5143500"/>
          </a:xfrm>
        </p:grpSpPr>
        <p:sp>
          <p:nvSpPr>
            <p:cNvPr id="167" name="Google Shape;167;p13"/>
            <p:cNvSpPr/>
            <p:nvPr/>
          </p:nvSpPr>
          <p:spPr>
            <a:xfrm rot="5400000">
              <a:off x="4407900" y="-1500"/>
              <a:ext cx="47346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3"/>
            <p:cNvSpPr/>
            <p:nvPr/>
          </p:nvSpPr>
          <p:spPr>
            <a:xfrm rot="5400000">
              <a:off x="4840825" y="6000"/>
              <a:ext cx="42987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3"/>
            <p:cNvSpPr/>
            <p:nvPr/>
          </p:nvSpPr>
          <p:spPr>
            <a:xfrm rot="-5400000">
              <a:off x="5618399" y="123664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3"/>
            <p:cNvSpPr/>
            <p:nvPr/>
          </p:nvSpPr>
          <p:spPr>
            <a:xfrm flipH="1">
              <a:off x="5849857" y="144407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3"/>
            <p:cNvSpPr/>
            <p:nvPr/>
          </p:nvSpPr>
          <p:spPr>
            <a:xfrm rot="-5400000">
              <a:off x="5987081" y="246974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3"/>
            <p:cNvSpPr/>
            <p:nvPr/>
          </p:nvSpPr>
          <p:spPr>
            <a:xfrm flipH="1">
              <a:off x="6222115" y="2677179"/>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3"/>
            <p:cNvSpPr/>
            <p:nvPr/>
          </p:nvSpPr>
          <p:spPr>
            <a:xfrm rot="-5400000">
              <a:off x="6675341" y="186224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3"/>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3"/>
            <p:cNvSpPr/>
            <p:nvPr/>
          </p:nvSpPr>
          <p:spPr>
            <a:xfrm rot="-5400000">
              <a:off x="6861141" y="247808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3"/>
            <p:cNvSpPr/>
            <p:nvPr/>
          </p:nvSpPr>
          <p:spPr>
            <a:xfrm flipH="1">
              <a:off x="7965266" y="269319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3"/>
            <p:cNvSpPr/>
            <p:nvPr/>
          </p:nvSpPr>
          <p:spPr>
            <a:xfrm flipH="1">
              <a:off x="8145082" y="330903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3"/>
            <p:cNvSpPr/>
            <p:nvPr/>
          </p:nvSpPr>
          <p:spPr>
            <a:xfrm rot="-5400000">
              <a:off x="7047599" y="309534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3"/>
            <p:cNvSpPr/>
            <p:nvPr/>
          </p:nvSpPr>
          <p:spPr>
            <a:xfrm flipH="1">
              <a:off x="7276649" y="3302781"/>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3"/>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3"/>
            <p:cNvSpPr/>
            <p:nvPr/>
          </p:nvSpPr>
          <p:spPr>
            <a:xfrm flipH="1">
              <a:off x="7462448" y="391862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3"/>
            <p:cNvSpPr/>
            <p:nvPr/>
          </p:nvSpPr>
          <p:spPr>
            <a:xfrm rot="-5400000">
              <a:off x="8102491" y="37188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3"/>
            <p:cNvSpPr/>
            <p:nvPr/>
          </p:nvSpPr>
          <p:spPr>
            <a:xfrm flipH="1">
              <a:off x="8334533" y="392629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3"/>
            <p:cNvSpPr/>
            <p:nvPr/>
          </p:nvSpPr>
          <p:spPr>
            <a:xfrm rot="-5400000">
              <a:off x="8288290" y="433470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 name="Google Shape;185;p13"/>
          <p:cNvSpPr txBox="1"/>
          <p:nvPr>
            <p:ph type="title"/>
          </p:nvPr>
        </p:nvSpPr>
        <p:spPr>
          <a:xfrm>
            <a:off x="823850" y="866775"/>
            <a:ext cx="4587000" cy="3521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6" name="Google Shape;186;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87" name="Shape 187"/>
        <p:cNvGrpSpPr/>
        <p:nvPr/>
      </p:nvGrpSpPr>
      <p:grpSpPr>
        <a:xfrm>
          <a:off x="0" y="0"/>
          <a:ext cx="0" cy="0"/>
          <a:chOff x="0" y="0"/>
          <a:chExt cx="0" cy="0"/>
        </a:xfrm>
      </p:grpSpPr>
      <p:grpSp>
        <p:nvGrpSpPr>
          <p:cNvPr id="188" name="Google Shape;188;p14"/>
          <p:cNvGrpSpPr/>
          <p:nvPr/>
        </p:nvGrpSpPr>
        <p:grpSpPr>
          <a:xfrm>
            <a:off x="0" y="4128572"/>
            <a:ext cx="698925" cy="684657"/>
            <a:chOff x="0" y="3785672"/>
            <a:chExt cx="698925" cy="684657"/>
          </a:xfrm>
        </p:grpSpPr>
        <p:sp>
          <p:nvSpPr>
            <p:cNvPr id="189" name="Google Shape;189;p14"/>
            <p:cNvSpPr/>
            <p:nvPr/>
          </p:nvSpPr>
          <p:spPr>
            <a:xfrm rot="-5400000">
              <a:off x="0" y="3785672"/>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4"/>
            <p:cNvSpPr/>
            <p:nvPr/>
          </p:nvSpPr>
          <p:spPr>
            <a:xfrm flipH="1">
              <a:off x="154125" y="3925529"/>
              <a:ext cx="544800" cy="544800"/>
            </a:xfrm>
            <a:prstGeom prst="diagStripe">
              <a:avLst>
                <a:gd fmla="val 50000" name="adj"/>
              </a:avLst>
            </a:prstGeom>
            <a:solidFill>
              <a:schemeClr val="lt1">
                <a:alpha val="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14"/>
          <p:cNvSpPr txBox="1"/>
          <p:nvPr>
            <p:ph idx="1" type="body"/>
          </p:nvPr>
        </p:nvSpPr>
        <p:spPr>
          <a:xfrm>
            <a:off x="812725" y="4305375"/>
            <a:ext cx="6936000" cy="523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300"/>
              <a:buNone/>
              <a:defRPr/>
            </a:lvl1pPr>
          </a:lstStyle>
          <a:p/>
        </p:txBody>
      </p:sp>
      <p:sp>
        <p:nvSpPr>
          <p:cNvPr id="192" name="Google Shape;19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93" name="Google Shape;193;p1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97" name="Shape 197"/>
        <p:cNvGrpSpPr/>
        <p:nvPr/>
      </p:nvGrpSpPr>
      <p:grpSpPr>
        <a:xfrm>
          <a:off x="0" y="0"/>
          <a:ext cx="0" cy="0"/>
          <a:chOff x="0" y="0"/>
          <a:chExt cx="0" cy="0"/>
        </a:xfrm>
      </p:grpSpPr>
      <p:grpSp>
        <p:nvGrpSpPr>
          <p:cNvPr id="198" name="Google Shape;198;p15"/>
          <p:cNvGrpSpPr/>
          <p:nvPr/>
        </p:nvGrpSpPr>
        <p:grpSpPr>
          <a:xfrm>
            <a:off x="4406400" y="0"/>
            <a:ext cx="4737600" cy="5143065"/>
            <a:chOff x="4406400" y="0"/>
            <a:chExt cx="4737600" cy="5143065"/>
          </a:xfrm>
        </p:grpSpPr>
        <p:sp>
          <p:nvSpPr>
            <p:cNvPr id="199" name="Google Shape;199;p15"/>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5"/>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5"/>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5"/>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5"/>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5"/>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5"/>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5"/>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5"/>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5"/>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5"/>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5"/>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5"/>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5"/>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5"/>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5"/>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5"/>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5"/>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15"/>
          <p:cNvSpPr txBox="1"/>
          <p:nvPr>
            <p:ph hasCustomPrompt="1" type="title"/>
          </p:nvPr>
        </p:nvSpPr>
        <p:spPr>
          <a:xfrm>
            <a:off x="823850" y="1284675"/>
            <a:ext cx="4776000" cy="130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218" name="Google Shape;218;p15"/>
          <p:cNvSpPr txBox="1"/>
          <p:nvPr>
            <p:ph idx="1" type="body"/>
          </p:nvPr>
        </p:nvSpPr>
        <p:spPr>
          <a:xfrm>
            <a:off x="823850" y="2643124"/>
            <a:ext cx="4776000" cy="1218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19" name="Google Shape;21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220" name="Google Shape;220;p15"/>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5"/>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24" name="Shape 224"/>
        <p:cNvGrpSpPr/>
        <p:nvPr/>
      </p:nvGrpSpPr>
      <p:grpSpPr>
        <a:xfrm>
          <a:off x="0" y="0"/>
          <a:ext cx="0" cy="0"/>
          <a:chOff x="0" y="0"/>
          <a:chExt cx="0" cy="0"/>
        </a:xfrm>
      </p:grpSpPr>
      <p:sp>
        <p:nvSpPr>
          <p:cNvPr id="225" name="Google Shape;22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3"/>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 name="Google Shape;23;p3"/>
          <p:cNvGrpSpPr/>
          <p:nvPr/>
        </p:nvGrpSpPr>
        <p:grpSpPr>
          <a:xfrm>
            <a:off x="0" y="381001"/>
            <a:ext cx="1037850" cy="1016288"/>
            <a:chOff x="0" y="381001"/>
            <a:chExt cx="1037850" cy="1016288"/>
          </a:xfrm>
        </p:grpSpPr>
        <p:sp>
          <p:nvSpPr>
            <p:cNvPr id="24" name="Google Shape;24;p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 name="Google Shape;26;p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3"/>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28" name="Google Shape;2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9" name="Shape 29"/>
        <p:cNvGrpSpPr/>
        <p:nvPr/>
      </p:nvGrpSpPr>
      <p:grpSpPr>
        <a:xfrm>
          <a:off x="0" y="0"/>
          <a:ext cx="0" cy="0"/>
          <a:chOff x="0" y="0"/>
          <a:chExt cx="0" cy="0"/>
        </a:xfrm>
      </p:grpSpPr>
      <p:pic>
        <p:nvPicPr>
          <p:cNvPr descr="offset_comp_343059.jpg" id="30" name="Google Shape;30;p4"/>
          <p:cNvPicPr preferRelativeResize="0"/>
          <p:nvPr/>
        </p:nvPicPr>
        <p:blipFill rotWithShape="1">
          <a:blip r:embed="rId2">
            <a:alphaModFix amt="80000"/>
          </a:blip>
          <a:srcRect b="25870" l="30474" r="30474" t="11954"/>
          <a:stretch/>
        </p:blipFill>
        <p:spPr>
          <a:xfrm rot="-5400000">
            <a:off x="113630" y="-105700"/>
            <a:ext cx="5142300" cy="5364300"/>
          </a:xfrm>
          <a:prstGeom prst="diagStripe">
            <a:avLst>
              <a:gd fmla="val 50343" name="adj"/>
            </a:avLst>
          </a:prstGeom>
          <a:noFill/>
          <a:ln>
            <a:noFill/>
          </a:ln>
        </p:spPr>
      </p:pic>
      <p:sp>
        <p:nvSpPr>
          <p:cNvPr id="31" name="Google Shape;31;p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4"/>
          <p:cNvSpPr txBox="1"/>
          <p:nvPr>
            <p:ph idx="1" type="body"/>
          </p:nvPr>
        </p:nvSpPr>
        <p:spPr>
          <a:xfrm>
            <a:off x="4018025" y="1567550"/>
            <a:ext cx="4318500" cy="17667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Clr>
                <a:schemeClr val="dk2"/>
              </a:buClr>
              <a:buSzPts val="1300"/>
              <a:buChar char="●"/>
              <a:defRPr>
                <a:solidFill>
                  <a:schemeClr val="dk2"/>
                </a:solidFill>
              </a:defRPr>
            </a:lvl1pPr>
            <a:lvl2pPr indent="-298450" lvl="1" marL="914400" algn="l">
              <a:lnSpc>
                <a:spcPct val="115000"/>
              </a:lnSpc>
              <a:spcBef>
                <a:spcPts val="1600"/>
              </a:spcBef>
              <a:spcAft>
                <a:spcPts val="0"/>
              </a:spcAft>
              <a:buClr>
                <a:schemeClr val="dk2"/>
              </a:buClr>
              <a:buSzPts val="1100"/>
              <a:buChar char="○"/>
              <a:defRPr>
                <a:solidFill>
                  <a:schemeClr val="dk2"/>
                </a:solidFill>
              </a:defRPr>
            </a:lvl2pPr>
            <a:lvl3pPr indent="-298450" lvl="2" marL="1371600" algn="l">
              <a:lnSpc>
                <a:spcPct val="115000"/>
              </a:lnSpc>
              <a:spcBef>
                <a:spcPts val="1600"/>
              </a:spcBef>
              <a:spcAft>
                <a:spcPts val="0"/>
              </a:spcAft>
              <a:buClr>
                <a:schemeClr val="dk2"/>
              </a:buClr>
              <a:buSzPts val="1100"/>
              <a:buChar char="■"/>
              <a:defRPr>
                <a:solidFill>
                  <a:schemeClr val="dk2"/>
                </a:solidFill>
              </a:defRPr>
            </a:lvl3pPr>
            <a:lvl4pPr indent="-298450" lvl="3" marL="1828800" algn="l">
              <a:lnSpc>
                <a:spcPct val="115000"/>
              </a:lnSpc>
              <a:spcBef>
                <a:spcPts val="1600"/>
              </a:spcBef>
              <a:spcAft>
                <a:spcPts val="0"/>
              </a:spcAft>
              <a:buClr>
                <a:schemeClr val="dk2"/>
              </a:buClr>
              <a:buSzPts val="1100"/>
              <a:buChar char="●"/>
              <a:defRPr>
                <a:solidFill>
                  <a:schemeClr val="dk2"/>
                </a:solidFill>
              </a:defRPr>
            </a:lvl4pPr>
            <a:lvl5pPr indent="-298450" lvl="4" marL="2286000" algn="l">
              <a:lnSpc>
                <a:spcPct val="115000"/>
              </a:lnSpc>
              <a:spcBef>
                <a:spcPts val="1600"/>
              </a:spcBef>
              <a:spcAft>
                <a:spcPts val="0"/>
              </a:spcAft>
              <a:buClr>
                <a:schemeClr val="dk2"/>
              </a:buClr>
              <a:buSzPts val="1100"/>
              <a:buChar char="○"/>
              <a:defRPr>
                <a:solidFill>
                  <a:schemeClr val="dk2"/>
                </a:solidFill>
              </a:defRPr>
            </a:lvl5pPr>
            <a:lvl6pPr indent="-298450" lvl="5" marL="2743200" algn="l">
              <a:lnSpc>
                <a:spcPct val="115000"/>
              </a:lnSpc>
              <a:spcBef>
                <a:spcPts val="1600"/>
              </a:spcBef>
              <a:spcAft>
                <a:spcPts val="0"/>
              </a:spcAft>
              <a:buClr>
                <a:schemeClr val="dk2"/>
              </a:buClr>
              <a:buSzPts val="1100"/>
              <a:buChar char="■"/>
              <a:defRPr>
                <a:solidFill>
                  <a:schemeClr val="dk2"/>
                </a:solidFill>
              </a:defRPr>
            </a:lvl6pPr>
            <a:lvl7pPr indent="-298450" lvl="6" marL="3200400" algn="l">
              <a:lnSpc>
                <a:spcPct val="115000"/>
              </a:lnSpc>
              <a:spcBef>
                <a:spcPts val="1600"/>
              </a:spcBef>
              <a:spcAft>
                <a:spcPts val="0"/>
              </a:spcAft>
              <a:buClr>
                <a:schemeClr val="dk2"/>
              </a:buClr>
              <a:buSzPts val="1100"/>
              <a:buChar char="●"/>
              <a:defRPr>
                <a:solidFill>
                  <a:schemeClr val="dk2"/>
                </a:solidFill>
              </a:defRPr>
            </a:lvl7pPr>
            <a:lvl8pPr indent="-298450" lvl="7" marL="3657600" algn="l">
              <a:lnSpc>
                <a:spcPct val="115000"/>
              </a:lnSpc>
              <a:spcBef>
                <a:spcPts val="1600"/>
              </a:spcBef>
              <a:spcAft>
                <a:spcPts val="0"/>
              </a:spcAft>
              <a:buClr>
                <a:schemeClr val="dk2"/>
              </a:buClr>
              <a:buSzPts val="1100"/>
              <a:buChar char="○"/>
              <a:defRPr>
                <a:solidFill>
                  <a:schemeClr val="dk2"/>
                </a:solidFill>
              </a:defRPr>
            </a:lvl8pPr>
            <a:lvl9pPr indent="-298450" lvl="8" marL="4114800" algn="l">
              <a:lnSpc>
                <a:spcPct val="115000"/>
              </a:lnSpc>
              <a:spcBef>
                <a:spcPts val="1600"/>
              </a:spcBef>
              <a:spcAft>
                <a:spcPts val="1600"/>
              </a:spcAft>
              <a:buClr>
                <a:schemeClr val="dk2"/>
              </a:buClr>
              <a:buSzPts val="1100"/>
              <a:buChar char="■"/>
              <a:defRPr>
                <a:solidFill>
                  <a:schemeClr val="dk2"/>
                </a:solidFill>
              </a:defRPr>
            </a:lvl9pPr>
          </a:lstStyle>
          <a:p/>
        </p:txBody>
      </p:sp>
      <p:sp>
        <p:nvSpPr>
          <p:cNvPr id="33" name="Google Shape;3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34" name="Google Shape;34;p4"/>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4"/>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4"/>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 name="Google Shape;38;p4"/>
          <p:cNvGrpSpPr/>
          <p:nvPr/>
        </p:nvGrpSpPr>
        <p:grpSpPr>
          <a:xfrm>
            <a:off x="0" y="381001"/>
            <a:ext cx="1037850" cy="1016288"/>
            <a:chOff x="0" y="381001"/>
            <a:chExt cx="1037850" cy="1016288"/>
          </a:xfrm>
        </p:grpSpPr>
        <p:sp>
          <p:nvSpPr>
            <p:cNvPr id="39" name="Google Shape;39;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5"/>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5"/>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5"/>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5"/>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 name="Google Shape;46;p5"/>
          <p:cNvGrpSpPr/>
          <p:nvPr/>
        </p:nvGrpSpPr>
        <p:grpSpPr>
          <a:xfrm>
            <a:off x="0" y="381001"/>
            <a:ext cx="1037850" cy="1016288"/>
            <a:chOff x="0" y="381001"/>
            <a:chExt cx="1037850" cy="1016288"/>
          </a:xfrm>
        </p:grpSpPr>
        <p:sp>
          <p:nvSpPr>
            <p:cNvPr id="47" name="Google Shape;47;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 name="Google Shape;49;p5"/>
          <p:cNvSpPr txBox="1"/>
          <p:nvPr>
            <p:ph type="title"/>
          </p:nvPr>
        </p:nvSpPr>
        <p:spPr>
          <a:xfrm>
            <a:off x="1297500" y="1658325"/>
            <a:ext cx="3036300" cy="175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0" name="Google Shape;50;p5"/>
          <p:cNvSpPr txBox="1"/>
          <p:nvPr>
            <p:ph idx="1" type="subTitle"/>
          </p:nvPr>
        </p:nvSpPr>
        <p:spPr>
          <a:xfrm>
            <a:off x="1297500" y="3538000"/>
            <a:ext cx="3036300" cy="506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p:txBody>
      </p:sp>
      <p:sp>
        <p:nvSpPr>
          <p:cNvPr id="51" name="Google Shape;51;p5"/>
          <p:cNvSpPr txBox="1"/>
          <p:nvPr>
            <p:ph idx="2" type="body"/>
          </p:nvPr>
        </p:nvSpPr>
        <p:spPr>
          <a:xfrm>
            <a:off x="4648200" y="1696600"/>
            <a:ext cx="3676800" cy="2347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2" name="Google Shape;5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53" name="Shape 53"/>
        <p:cNvGrpSpPr/>
        <p:nvPr/>
      </p:nvGrpSpPr>
      <p:grpSpPr>
        <a:xfrm>
          <a:off x="0" y="0"/>
          <a:ext cx="0" cy="0"/>
          <a:chOff x="0" y="0"/>
          <a:chExt cx="0" cy="0"/>
        </a:xfrm>
      </p:grpSpPr>
      <p:sp>
        <p:nvSpPr>
          <p:cNvPr id="54" name="Google Shape;54;p6"/>
          <p:cNvSpPr txBox="1"/>
          <p:nvPr>
            <p:ph type="title"/>
          </p:nvPr>
        </p:nvSpPr>
        <p:spPr>
          <a:xfrm>
            <a:off x="361071" y="1924852"/>
            <a:ext cx="2304900" cy="179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5" name="Google Shape;55;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6"/>
          <p:cNvSpPr txBox="1"/>
          <p:nvPr>
            <p:ph idx="1" type="body"/>
          </p:nvPr>
        </p:nvSpPr>
        <p:spPr>
          <a:xfrm>
            <a:off x="6451271" y="1924850"/>
            <a:ext cx="2304900" cy="1797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
        <p:nvSpPr>
          <p:cNvPr id="57" name="Google Shape;57;p6"/>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6"/>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6"/>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6"/>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 name="Google Shape;61;p6"/>
          <p:cNvGrpSpPr/>
          <p:nvPr/>
        </p:nvGrpSpPr>
        <p:grpSpPr>
          <a:xfrm>
            <a:off x="0" y="381001"/>
            <a:ext cx="1037850" cy="1016288"/>
            <a:chOff x="0" y="381001"/>
            <a:chExt cx="1037850" cy="1016288"/>
          </a:xfrm>
        </p:grpSpPr>
        <p:sp>
          <p:nvSpPr>
            <p:cNvPr id="62" name="Google Shape;62;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 name="Google Shape;64;p6"/>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65" name="Google Shape;6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66" name="Shape 66"/>
        <p:cNvGrpSpPr/>
        <p:nvPr/>
      </p:nvGrpSpPr>
      <p:grpSpPr>
        <a:xfrm>
          <a:off x="0" y="0"/>
          <a:ext cx="0" cy="0"/>
          <a:chOff x="0" y="0"/>
          <a:chExt cx="0" cy="0"/>
        </a:xfrm>
      </p:grpSpPr>
      <p:sp>
        <p:nvSpPr>
          <p:cNvPr id="67" name="Google Shape;67;p7"/>
          <p:cNvSpPr txBox="1"/>
          <p:nvPr>
            <p:ph type="title"/>
          </p:nvPr>
        </p:nvSpPr>
        <p:spPr>
          <a:xfrm>
            <a:off x="702850" y="1708619"/>
            <a:ext cx="3333300" cy="147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68" name="Google Shape;68;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7"/>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7"/>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7"/>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7"/>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3" name="Google Shape;73;p7"/>
          <p:cNvGrpSpPr/>
          <p:nvPr/>
        </p:nvGrpSpPr>
        <p:grpSpPr>
          <a:xfrm>
            <a:off x="0" y="381001"/>
            <a:ext cx="1037850" cy="1016288"/>
            <a:chOff x="0" y="381001"/>
            <a:chExt cx="1037850" cy="1016288"/>
          </a:xfrm>
        </p:grpSpPr>
        <p:sp>
          <p:nvSpPr>
            <p:cNvPr id="74" name="Google Shape;7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7"/>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77" name="Google Shape;77;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7"/>
          <p:cNvSpPr txBox="1"/>
          <p:nvPr>
            <p:ph idx="1" type="body"/>
          </p:nvPr>
        </p:nvSpPr>
        <p:spPr>
          <a:xfrm>
            <a:off x="702850" y="3625275"/>
            <a:ext cx="3333300" cy="765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Clr>
                <a:schemeClr val="dk1"/>
              </a:buClr>
              <a:buSzPts val="1100"/>
              <a:buChar char="●"/>
              <a:defRPr sz="1100">
                <a:solidFill>
                  <a:schemeClr val="dk1"/>
                </a:solidFill>
              </a:defRPr>
            </a:lvl1pPr>
            <a:lvl2pPr indent="-298450" lvl="1" marL="914400" algn="l">
              <a:lnSpc>
                <a:spcPct val="115000"/>
              </a:lnSpc>
              <a:spcBef>
                <a:spcPts val="1600"/>
              </a:spcBef>
              <a:spcAft>
                <a:spcPts val="0"/>
              </a:spcAft>
              <a:buClr>
                <a:schemeClr val="dk1"/>
              </a:buClr>
              <a:buSzPts val="1100"/>
              <a:buChar char="○"/>
              <a:defRPr>
                <a:solidFill>
                  <a:schemeClr val="dk1"/>
                </a:solidFill>
              </a:defRPr>
            </a:lvl2pPr>
            <a:lvl3pPr indent="-298450" lvl="2" marL="1371600" algn="l">
              <a:lnSpc>
                <a:spcPct val="115000"/>
              </a:lnSpc>
              <a:spcBef>
                <a:spcPts val="1600"/>
              </a:spcBef>
              <a:spcAft>
                <a:spcPts val="0"/>
              </a:spcAft>
              <a:buClr>
                <a:schemeClr val="dk1"/>
              </a:buClr>
              <a:buSzPts val="1100"/>
              <a:buChar char="■"/>
              <a:defRPr>
                <a:solidFill>
                  <a:schemeClr val="dk1"/>
                </a:solidFill>
              </a:defRPr>
            </a:lvl3pPr>
            <a:lvl4pPr indent="-298450" lvl="3" marL="1828800" algn="l">
              <a:lnSpc>
                <a:spcPct val="115000"/>
              </a:lnSpc>
              <a:spcBef>
                <a:spcPts val="1600"/>
              </a:spcBef>
              <a:spcAft>
                <a:spcPts val="0"/>
              </a:spcAft>
              <a:buClr>
                <a:schemeClr val="dk1"/>
              </a:buClr>
              <a:buSzPts val="1100"/>
              <a:buChar char="●"/>
              <a:defRPr>
                <a:solidFill>
                  <a:schemeClr val="dk1"/>
                </a:solidFill>
              </a:defRPr>
            </a:lvl4pPr>
            <a:lvl5pPr indent="-298450" lvl="4" marL="2286000" algn="l">
              <a:lnSpc>
                <a:spcPct val="115000"/>
              </a:lnSpc>
              <a:spcBef>
                <a:spcPts val="1600"/>
              </a:spcBef>
              <a:spcAft>
                <a:spcPts val="0"/>
              </a:spcAft>
              <a:buClr>
                <a:schemeClr val="dk1"/>
              </a:buClr>
              <a:buSzPts val="1100"/>
              <a:buChar char="○"/>
              <a:defRPr>
                <a:solidFill>
                  <a:schemeClr val="dk1"/>
                </a:solidFill>
              </a:defRPr>
            </a:lvl5pPr>
            <a:lvl6pPr indent="-298450" lvl="5" marL="2743200" algn="l">
              <a:lnSpc>
                <a:spcPct val="115000"/>
              </a:lnSpc>
              <a:spcBef>
                <a:spcPts val="1600"/>
              </a:spcBef>
              <a:spcAft>
                <a:spcPts val="0"/>
              </a:spcAft>
              <a:buClr>
                <a:schemeClr val="dk1"/>
              </a:buClr>
              <a:buSzPts val="1100"/>
              <a:buChar char="■"/>
              <a:defRPr>
                <a:solidFill>
                  <a:schemeClr val="dk1"/>
                </a:solidFill>
              </a:defRPr>
            </a:lvl6pPr>
            <a:lvl7pPr indent="-298450" lvl="6" marL="3200400" algn="l">
              <a:lnSpc>
                <a:spcPct val="115000"/>
              </a:lnSpc>
              <a:spcBef>
                <a:spcPts val="1600"/>
              </a:spcBef>
              <a:spcAft>
                <a:spcPts val="0"/>
              </a:spcAft>
              <a:buClr>
                <a:schemeClr val="dk1"/>
              </a:buClr>
              <a:buSzPts val="1100"/>
              <a:buChar char="●"/>
              <a:defRPr>
                <a:solidFill>
                  <a:schemeClr val="dk1"/>
                </a:solidFill>
              </a:defRPr>
            </a:lvl7pPr>
            <a:lvl8pPr indent="-298450" lvl="7" marL="3657600" algn="l">
              <a:lnSpc>
                <a:spcPct val="115000"/>
              </a:lnSpc>
              <a:spcBef>
                <a:spcPts val="1600"/>
              </a:spcBef>
              <a:spcAft>
                <a:spcPts val="0"/>
              </a:spcAft>
              <a:buClr>
                <a:schemeClr val="dk1"/>
              </a:buClr>
              <a:buSzPts val="1100"/>
              <a:buChar char="○"/>
              <a:defRPr>
                <a:solidFill>
                  <a:schemeClr val="dk1"/>
                </a:solidFill>
              </a:defRPr>
            </a:lvl8pPr>
            <a:lvl9pPr indent="-298450" lvl="8" marL="4114800" algn="l">
              <a:lnSpc>
                <a:spcPct val="115000"/>
              </a:lnSpc>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9" name="Shape 79"/>
        <p:cNvGrpSpPr/>
        <p:nvPr/>
      </p:nvGrpSpPr>
      <p:grpSpPr>
        <a:xfrm>
          <a:off x="0" y="0"/>
          <a:ext cx="0" cy="0"/>
          <a:chOff x="0" y="0"/>
          <a:chExt cx="0" cy="0"/>
        </a:xfrm>
      </p:grpSpPr>
      <p:sp>
        <p:nvSpPr>
          <p:cNvPr id="80" name="Google Shape;80;p8"/>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8"/>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8"/>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8"/>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8"/>
          <p:cNvGrpSpPr/>
          <p:nvPr/>
        </p:nvGrpSpPr>
        <p:grpSpPr>
          <a:xfrm>
            <a:off x="0" y="381001"/>
            <a:ext cx="1037850" cy="1016288"/>
            <a:chOff x="0" y="381001"/>
            <a:chExt cx="1037850" cy="1016288"/>
          </a:xfrm>
        </p:grpSpPr>
        <p:sp>
          <p:nvSpPr>
            <p:cNvPr id="85" name="Google Shape;85;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 name="Google Shape;87;p8"/>
          <p:cNvSpPr txBox="1"/>
          <p:nvPr>
            <p:ph type="title"/>
          </p:nvPr>
        </p:nvSpPr>
        <p:spPr>
          <a:xfrm>
            <a:off x="1297500" y="393750"/>
            <a:ext cx="3798900" cy="1493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8" name="Google Shape;88;p8"/>
          <p:cNvSpPr txBox="1"/>
          <p:nvPr>
            <p:ph idx="1" type="body"/>
          </p:nvPr>
        </p:nvSpPr>
        <p:spPr>
          <a:xfrm>
            <a:off x="1297500" y="1972550"/>
            <a:ext cx="3798900" cy="24159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89" name="Google Shape;8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0" name="Shape 90"/>
        <p:cNvGrpSpPr/>
        <p:nvPr/>
      </p:nvGrpSpPr>
      <p:grpSpPr>
        <a:xfrm>
          <a:off x="0" y="0"/>
          <a:ext cx="0" cy="0"/>
          <a:chOff x="0" y="0"/>
          <a:chExt cx="0" cy="0"/>
        </a:xfrm>
      </p:grpSpPr>
      <p:grpSp>
        <p:nvGrpSpPr>
          <p:cNvPr id="91" name="Google Shape;91;p9"/>
          <p:cNvGrpSpPr/>
          <p:nvPr/>
        </p:nvGrpSpPr>
        <p:grpSpPr>
          <a:xfrm>
            <a:off x="4406400" y="0"/>
            <a:ext cx="4737600" cy="5143065"/>
            <a:chOff x="4406400" y="0"/>
            <a:chExt cx="4737600" cy="5143065"/>
          </a:xfrm>
        </p:grpSpPr>
        <p:sp>
          <p:nvSpPr>
            <p:cNvPr id="92" name="Google Shape;92;p9"/>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9"/>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9"/>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9"/>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9"/>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9"/>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9"/>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9"/>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9"/>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9"/>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9"/>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9"/>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9"/>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9"/>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9"/>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9"/>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9"/>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9"/>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 name="Google Shape;110;p9"/>
          <p:cNvSpPr txBox="1"/>
          <p:nvPr>
            <p:ph type="title"/>
          </p:nvPr>
        </p:nvSpPr>
        <p:spPr>
          <a:xfrm>
            <a:off x="823850" y="2053000"/>
            <a:ext cx="4587000" cy="114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 name="Google Shape;11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12" name="Google Shape;112;p9"/>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9"/>
          <p:cNvSpPr/>
          <p:nvPr/>
        </p:nvSpPr>
        <p:spPr>
          <a:xfrm>
            <a:off x="212050" y="221751"/>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9"/>
          <p:cNvSpPr/>
          <p:nvPr/>
        </p:nvSpPr>
        <p:spPr>
          <a:xfrm>
            <a:off x="212050" y="284225"/>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9"/>
          <p:cNvSpPr/>
          <p:nvPr/>
        </p:nvSpPr>
        <p:spPr>
          <a:xfrm>
            <a:off x="212050" y="346699"/>
            <a:ext cx="219600" cy="18900"/>
          </a:xfrm>
          <a:prstGeom prst="rect">
            <a:avLst/>
          </a:prstGeom>
          <a:solidFill>
            <a:srgbClr val="55688B">
              <a:alpha val="3568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 name="Google Shape;116;p9"/>
          <p:cNvPicPr preferRelativeResize="0"/>
          <p:nvPr/>
        </p:nvPicPr>
        <p:blipFill rotWithShape="1">
          <a:blip r:embed="rId2">
            <a:alphaModFix/>
          </a:blip>
          <a:srcRect b="0" l="0" r="0" t="0"/>
          <a:stretch/>
        </p:blipFill>
        <p:spPr>
          <a:xfrm>
            <a:off x="8170875" y="3925400"/>
            <a:ext cx="973125" cy="12176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117" name="Shape 117"/>
        <p:cNvGrpSpPr/>
        <p:nvPr/>
      </p:nvGrpSpPr>
      <p:grpSpPr>
        <a:xfrm>
          <a:off x="0" y="0"/>
          <a:ext cx="0" cy="0"/>
          <a:chOff x="0" y="0"/>
          <a:chExt cx="0" cy="0"/>
        </a:xfrm>
      </p:grpSpPr>
      <p:grpSp>
        <p:nvGrpSpPr>
          <p:cNvPr id="118" name="Google Shape;118;p10"/>
          <p:cNvGrpSpPr/>
          <p:nvPr/>
        </p:nvGrpSpPr>
        <p:grpSpPr>
          <a:xfrm>
            <a:off x="4406400" y="0"/>
            <a:ext cx="4737600" cy="5143065"/>
            <a:chOff x="4406400" y="0"/>
            <a:chExt cx="4737600" cy="5143065"/>
          </a:xfrm>
        </p:grpSpPr>
        <p:sp>
          <p:nvSpPr>
            <p:cNvPr id="119" name="Google Shape;119;p10"/>
            <p:cNvSpPr/>
            <p:nvPr/>
          </p:nvSpPr>
          <p:spPr>
            <a:xfrm rot="5400000">
              <a:off x="4408200" y="-1800"/>
              <a:ext cx="4734000" cy="4737600"/>
            </a:xfrm>
            <a:prstGeom prst="diagStripe">
              <a:avLst>
                <a:gd fmla="val 49469"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0"/>
            <p:cNvSpPr/>
            <p:nvPr/>
          </p:nvSpPr>
          <p:spPr>
            <a:xfrm rot="5400000">
              <a:off x="4841125" y="5700"/>
              <a:ext cx="4298100" cy="4286700"/>
            </a:xfrm>
            <a:prstGeom prst="diagStripe">
              <a:avLst>
                <a:gd fmla="val 0" name="adj"/>
              </a:avLst>
            </a:prstGeom>
            <a:solidFill>
              <a:schemeClr val="lt1">
                <a:alpha val="313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0"/>
            <p:cNvSpPr/>
            <p:nvPr/>
          </p:nvSpPr>
          <p:spPr>
            <a:xfrm rot="-5400000">
              <a:off x="5618399" y="123646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10"/>
            <p:cNvSpPr/>
            <p:nvPr/>
          </p:nvSpPr>
          <p:spPr>
            <a:xfrm flipH="1">
              <a:off x="5849857" y="1443956"/>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0"/>
            <p:cNvSpPr/>
            <p:nvPr/>
          </p:nvSpPr>
          <p:spPr>
            <a:xfrm rot="-5400000">
              <a:off x="5987081" y="24694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0"/>
            <p:cNvSpPr/>
            <p:nvPr/>
          </p:nvSpPr>
          <p:spPr>
            <a:xfrm flipH="1">
              <a:off x="6222115" y="267695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10"/>
            <p:cNvSpPr/>
            <p:nvPr/>
          </p:nvSpPr>
          <p:spPr>
            <a:xfrm rot="-5400000">
              <a:off x="6675341" y="1862018"/>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0"/>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10"/>
            <p:cNvSpPr/>
            <p:nvPr/>
          </p:nvSpPr>
          <p:spPr>
            <a:xfrm rot="-5400000">
              <a:off x="6861141" y="247781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10"/>
            <p:cNvSpPr/>
            <p:nvPr/>
          </p:nvSpPr>
          <p:spPr>
            <a:xfrm flipH="1">
              <a:off x="7965266" y="269296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0"/>
            <p:cNvSpPr/>
            <p:nvPr/>
          </p:nvSpPr>
          <p:spPr>
            <a:xfrm flipH="1">
              <a:off x="8145082" y="330875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0"/>
            <p:cNvSpPr/>
            <p:nvPr/>
          </p:nvSpPr>
          <p:spPr>
            <a:xfrm rot="-5400000">
              <a:off x="7047599" y="309501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10"/>
            <p:cNvSpPr/>
            <p:nvPr/>
          </p:nvSpPr>
          <p:spPr>
            <a:xfrm flipH="1">
              <a:off x="7276649" y="3302502"/>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1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0"/>
            <p:cNvSpPr/>
            <p:nvPr/>
          </p:nvSpPr>
          <p:spPr>
            <a:xfrm flipH="1">
              <a:off x="7462448" y="3918294"/>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0"/>
            <p:cNvSpPr/>
            <p:nvPr/>
          </p:nvSpPr>
          <p:spPr>
            <a:xfrm rot="-5400000">
              <a:off x="8102491" y="3718473"/>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0"/>
            <p:cNvSpPr/>
            <p:nvPr/>
          </p:nvSpPr>
          <p:spPr>
            <a:xfrm flipH="1">
              <a:off x="8334533" y="3925960"/>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0"/>
            <p:cNvSpPr/>
            <p:nvPr/>
          </p:nvSpPr>
          <p:spPr>
            <a:xfrm rot="-5400000">
              <a:off x="8288290" y="4334265"/>
              <a:ext cx="808800" cy="808800"/>
            </a:xfrm>
            <a:prstGeom prst="diagStripe">
              <a:avLst>
                <a:gd fmla="val 50000" name="adj"/>
              </a:avLst>
            </a:prstGeom>
            <a:solidFill>
              <a:schemeClr val="lt1">
                <a:alpha val="7058"/>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
        <p:nvSpPr>
          <p:cNvPr id="138" name="Google Shape;138;p1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1pPr>
            <a:lvl2pPr lvl="1"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2pPr>
            <a:lvl3pPr lvl="2"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3pPr>
            <a:lvl4pPr lvl="3"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4pPr>
            <a:lvl5pPr lvl="4"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5pPr>
            <a:lvl6pPr lvl="5"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6pPr>
            <a:lvl7pPr lvl="6"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7pPr>
            <a:lvl8pPr lvl="7"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8pPr>
            <a:lvl9pPr lvl="8" marR="0" rtl="0" algn="l">
              <a:lnSpc>
                <a:spcPct val="100000"/>
              </a:lnSpc>
              <a:spcBef>
                <a:spcPts val="0"/>
              </a:spcBef>
              <a:spcAft>
                <a:spcPts val="0"/>
              </a:spcAft>
              <a:buClr>
                <a:schemeClr val="lt1"/>
              </a:buClr>
              <a:buSzPts val="2800"/>
              <a:buFont typeface="Montserrat"/>
              <a:buNone/>
              <a:defRPr b="0" i="0" sz="2800" u="none" cap="none" strike="noStrike">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lt1"/>
              </a:buClr>
              <a:buSzPts val="1300"/>
              <a:buFont typeface="Lato"/>
              <a:buChar char="●"/>
              <a:defRPr b="0" i="0" sz="1300" u="none" cap="none" strike="noStrike">
                <a:solidFill>
                  <a:schemeClr val="lt1"/>
                </a:solidFill>
                <a:latin typeface="Lato"/>
                <a:ea typeface="Lato"/>
                <a:cs typeface="Lato"/>
                <a:sym typeface="Lato"/>
              </a:defRPr>
            </a:lvl1pPr>
            <a:lvl2pPr indent="-298450" lvl="1" marL="914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2pPr>
            <a:lvl3pPr indent="-298450" lvl="2" marL="1371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3pPr>
            <a:lvl4pPr indent="-298450" lvl="3" marL="18288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4pPr>
            <a:lvl5pPr indent="-298450" lvl="4" marL="22860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5pPr>
            <a:lvl6pPr indent="-298450" lvl="5" marL="27432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6pPr>
            <a:lvl7pPr indent="-298450" lvl="6" marL="32004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7pPr>
            <a:lvl8pPr indent="-298450" lvl="7" marL="3657600" marR="0" rtl="0" algn="l">
              <a:lnSpc>
                <a:spcPct val="115000"/>
              </a:lnSpc>
              <a:spcBef>
                <a:spcPts val="1600"/>
              </a:spcBef>
              <a:spcAft>
                <a:spcPts val="0"/>
              </a:spcAft>
              <a:buClr>
                <a:schemeClr val="lt1"/>
              </a:buClr>
              <a:buSzPts val="1100"/>
              <a:buFont typeface="Lato"/>
              <a:buChar char="○"/>
              <a:defRPr b="0" i="0" sz="1100" u="none" cap="none" strike="noStrike">
                <a:solidFill>
                  <a:schemeClr val="lt1"/>
                </a:solidFill>
                <a:latin typeface="Lato"/>
                <a:ea typeface="Lato"/>
                <a:cs typeface="Lato"/>
                <a:sym typeface="Lato"/>
              </a:defRPr>
            </a:lvl8pPr>
            <a:lvl9pPr indent="-298450" lvl="8" marL="4114800" marR="0" rtl="0" algn="l">
              <a:lnSpc>
                <a:spcPct val="115000"/>
              </a:lnSpc>
              <a:spcBef>
                <a:spcPts val="1600"/>
              </a:spcBef>
              <a:spcAft>
                <a:spcPts val="1600"/>
              </a:spcAft>
              <a:buClr>
                <a:schemeClr val="lt1"/>
              </a:buClr>
              <a:buSzPts val="1100"/>
              <a:buFont typeface="Lato"/>
              <a:buChar char="■"/>
              <a:defRPr b="0" i="0" sz="1100" u="none" cap="none" strike="noStrike">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17"/>
          <p:cNvSpPr txBox="1"/>
          <p:nvPr>
            <p:ph type="ctrTitle"/>
          </p:nvPr>
        </p:nvSpPr>
        <p:spPr>
          <a:xfrm>
            <a:off x="3537150" y="1578400"/>
            <a:ext cx="5017500" cy="157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GB">
                <a:latin typeface="Oswald"/>
                <a:ea typeface="Oswald"/>
                <a:cs typeface="Oswald"/>
                <a:sym typeface="Oswald"/>
              </a:rPr>
              <a:t>SHELTER</a:t>
            </a:r>
            <a:endParaRPr>
              <a:latin typeface="Oswald"/>
              <a:ea typeface="Oswald"/>
              <a:cs typeface="Oswald"/>
              <a:sym typeface="Oswald"/>
            </a:endParaRPr>
          </a:p>
          <a:p>
            <a:pPr indent="0" lvl="0" marL="0" rtl="0" algn="l">
              <a:lnSpc>
                <a:spcPct val="100000"/>
              </a:lnSpc>
              <a:spcBef>
                <a:spcPts val="0"/>
              </a:spcBef>
              <a:spcAft>
                <a:spcPts val="0"/>
              </a:spcAft>
              <a:buSzPts val="4000"/>
              <a:buNone/>
            </a:pPr>
            <a:r>
              <a:rPr lang="en-GB" sz="2000"/>
              <a:t>APP THAT CATERS TO HUMANITY</a:t>
            </a:r>
            <a:endParaRPr sz="2000"/>
          </a:p>
        </p:txBody>
      </p:sp>
      <p:pic>
        <p:nvPicPr>
          <p:cNvPr id="231" name="Google Shape;231;p17"/>
          <p:cNvPicPr preferRelativeResize="0"/>
          <p:nvPr/>
        </p:nvPicPr>
        <p:blipFill rotWithShape="1">
          <a:blip r:embed="rId3">
            <a:alphaModFix/>
          </a:blip>
          <a:srcRect b="0" l="0" r="0" t="0"/>
          <a:stretch/>
        </p:blipFill>
        <p:spPr>
          <a:xfrm>
            <a:off x="5600700" y="1578400"/>
            <a:ext cx="638900" cy="638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30"/>
                                        </p:tgtEl>
                                        <p:attrNameLst>
                                          <p:attrName>style.visibility</p:attrName>
                                        </p:attrNameLst>
                                      </p:cBhvr>
                                      <p:to>
                                        <p:strVal val="visible"/>
                                      </p:to>
                                    </p:set>
                                    <p:anim calcmode="lin" valueType="num">
                                      <p:cBhvr additive="base">
                                        <p:cTn dur="200"/>
                                        <p:tgtEl>
                                          <p:spTgt spid="23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26"/>
          <p:cNvSpPr txBox="1"/>
          <p:nvPr>
            <p:ph type="title"/>
          </p:nvPr>
        </p:nvSpPr>
        <p:spPr>
          <a:xfrm>
            <a:off x="1297500" y="393750"/>
            <a:ext cx="7038900" cy="54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latin typeface="Spectral"/>
                <a:ea typeface="Spectral"/>
                <a:cs typeface="Spectral"/>
                <a:sym typeface="Spectral"/>
              </a:rPr>
              <a:t>Demonstration </a:t>
            </a:r>
            <a:r>
              <a:rPr lang="en-GB">
                <a:latin typeface="Spectral"/>
                <a:ea typeface="Spectral"/>
                <a:cs typeface="Spectral"/>
                <a:sym typeface="Spectral"/>
              </a:rPr>
              <a:t>:</a:t>
            </a:r>
            <a:r>
              <a:rPr lang="en-GB"/>
              <a:t> </a:t>
            </a:r>
            <a:r>
              <a:rPr lang="en-GB">
                <a:latin typeface="Oswald"/>
                <a:ea typeface="Oswald"/>
                <a:cs typeface="Oswald"/>
                <a:sym typeface="Oswald"/>
              </a:rPr>
              <a:t>SHELTER</a:t>
            </a:r>
            <a:endParaRPr>
              <a:latin typeface="Oswald"/>
              <a:ea typeface="Oswald"/>
              <a:cs typeface="Oswald"/>
              <a:sym typeface="Oswald"/>
            </a:endParaRPr>
          </a:p>
        </p:txBody>
      </p:sp>
      <p:sp>
        <p:nvSpPr>
          <p:cNvPr id="324" name="Google Shape;324;p26"/>
          <p:cNvSpPr txBox="1"/>
          <p:nvPr>
            <p:ph idx="1" type="subTitle"/>
          </p:nvPr>
        </p:nvSpPr>
        <p:spPr>
          <a:xfrm>
            <a:off x="1297500" y="934650"/>
            <a:ext cx="6750600" cy="4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b="1" lang="en-GB" sz="1400">
                <a:latin typeface="Oswald"/>
                <a:ea typeface="Oswald"/>
                <a:cs typeface="Oswald"/>
                <a:sym typeface="Oswald"/>
              </a:rPr>
              <a:t>An app that caters to Humanity : Finding shelters for the stranded</a:t>
            </a:r>
            <a:endParaRPr b="1" sz="1400">
              <a:latin typeface="Oswald"/>
              <a:ea typeface="Oswald"/>
              <a:cs typeface="Oswald"/>
              <a:sym typeface="Oswald"/>
            </a:endParaRPr>
          </a:p>
        </p:txBody>
      </p:sp>
      <p:sp>
        <p:nvSpPr>
          <p:cNvPr id="325" name="Google Shape;325;p26"/>
          <p:cNvSpPr txBox="1"/>
          <p:nvPr>
            <p:ph idx="2" type="body"/>
          </p:nvPr>
        </p:nvSpPr>
        <p:spPr>
          <a:xfrm>
            <a:off x="1297500" y="1372350"/>
            <a:ext cx="5001300" cy="342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700"/>
              <a:t>Home Screen:</a:t>
            </a:r>
            <a:endParaRPr b="1" sz="1700"/>
          </a:p>
          <a:p>
            <a:pPr indent="-311150" lvl="0" marL="457200" rtl="0" algn="l">
              <a:lnSpc>
                <a:spcPct val="150000"/>
              </a:lnSpc>
              <a:spcBef>
                <a:spcPts val="0"/>
              </a:spcBef>
              <a:spcAft>
                <a:spcPts val="0"/>
              </a:spcAft>
              <a:buSzPts val="1300"/>
              <a:buChar char="●"/>
            </a:pPr>
            <a:r>
              <a:rPr lang="en-GB"/>
              <a:t>In the home screen, we are greeted by a guide that shows how to navigate through the app.</a:t>
            </a:r>
            <a:endParaRPr/>
          </a:p>
          <a:p>
            <a:pPr indent="-311150" lvl="0" marL="457200" rtl="0" algn="l">
              <a:lnSpc>
                <a:spcPct val="150000"/>
              </a:lnSpc>
              <a:spcBef>
                <a:spcPts val="0"/>
              </a:spcBef>
              <a:spcAft>
                <a:spcPts val="0"/>
              </a:spcAft>
              <a:buSzPts val="1300"/>
              <a:buChar char="●"/>
            </a:pPr>
            <a:r>
              <a:rPr lang="en-GB"/>
              <a:t>It also contains links to donate to the pmcares.gov.in website, which will be used to fill the plates of the distressed.</a:t>
            </a:r>
            <a:endParaRPr/>
          </a:p>
          <a:p>
            <a:pPr indent="-311150" lvl="0" marL="457200" rtl="0" algn="l">
              <a:lnSpc>
                <a:spcPct val="150000"/>
              </a:lnSpc>
              <a:spcBef>
                <a:spcPts val="0"/>
              </a:spcBef>
              <a:spcAft>
                <a:spcPts val="0"/>
              </a:spcAft>
              <a:buSzPts val="1300"/>
              <a:buChar char="●"/>
            </a:pPr>
            <a:r>
              <a:rPr lang="en-GB"/>
              <a:t>It also gave a toll-free no to contact if a person is aware of such a victim.</a:t>
            </a:r>
            <a:endParaRPr/>
          </a:p>
          <a:p>
            <a:pPr indent="0" lvl="0" marL="457200" rtl="0" algn="l">
              <a:lnSpc>
                <a:spcPct val="115000"/>
              </a:lnSpc>
              <a:spcBef>
                <a:spcPts val="1600"/>
              </a:spcBef>
              <a:spcAft>
                <a:spcPts val="1600"/>
              </a:spcAft>
              <a:buSzPts val="1300"/>
              <a:buNone/>
            </a:pPr>
            <a:r>
              <a:t/>
            </a:r>
            <a:endParaRPr/>
          </a:p>
        </p:txBody>
      </p:sp>
      <p:sp>
        <p:nvSpPr>
          <p:cNvPr id="326" name="Google Shape;326;p26"/>
          <p:cNvSpPr/>
          <p:nvPr/>
        </p:nvSpPr>
        <p:spPr>
          <a:xfrm flipH="1">
            <a:off x="6592125" y="1551601"/>
            <a:ext cx="1567500" cy="2040300"/>
          </a:xfrm>
          <a:prstGeom prst="rtTriangle">
            <a:avLst/>
          </a:prstGeom>
          <a:solidFill>
            <a:srgbClr val="000000">
              <a:alpha val="431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7" name="Google Shape;327;p26"/>
          <p:cNvPicPr preferRelativeResize="0"/>
          <p:nvPr/>
        </p:nvPicPr>
        <p:blipFill rotWithShape="1">
          <a:blip r:embed="rId3">
            <a:alphaModFix/>
          </a:blip>
          <a:srcRect b="0" l="0" r="0" t="0"/>
          <a:stretch/>
        </p:blipFill>
        <p:spPr>
          <a:xfrm>
            <a:off x="4884225" y="445350"/>
            <a:ext cx="437700" cy="437700"/>
          </a:xfrm>
          <a:prstGeom prst="rect">
            <a:avLst/>
          </a:prstGeom>
          <a:noFill/>
          <a:ln>
            <a:noFill/>
          </a:ln>
        </p:spPr>
      </p:pic>
      <p:pic>
        <p:nvPicPr>
          <p:cNvPr id="328" name="Google Shape;328;p26"/>
          <p:cNvPicPr preferRelativeResize="0"/>
          <p:nvPr/>
        </p:nvPicPr>
        <p:blipFill rotWithShape="1">
          <a:blip r:embed="rId4">
            <a:alphaModFix/>
          </a:blip>
          <a:srcRect b="0" l="0" r="0" t="0"/>
          <a:stretch/>
        </p:blipFill>
        <p:spPr>
          <a:xfrm>
            <a:off x="6702875" y="971625"/>
            <a:ext cx="1925375" cy="3614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400"/>
                                        <p:tgtEl>
                                          <p:spTgt spid="323"/>
                                        </p:tgtEl>
                                        <p:attrNameLst>
                                          <p:attrName>ppt_w</p:attrName>
                                        </p:attrNameLst>
                                      </p:cBhvr>
                                      <p:tavLst>
                                        <p:tav fmla="" tm="0">
                                          <p:val>
                                            <p:strVal val="0"/>
                                          </p:val>
                                        </p:tav>
                                        <p:tav fmla="" tm="100000">
                                          <p:val>
                                            <p:strVal val="#ppt_w"/>
                                          </p:val>
                                        </p:tav>
                                      </p:tavLst>
                                    </p:anim>
                                    <p:anim calcmode="lin" valueType="num">
                                      <p:cBhvr additive="base">
                                        <p:cTn dur="400"/>
                                        <p:tgtEl>
                                          <p:spTgt spid="323"/>
                                        </p:tgtEl>
                                        <p:attrNameLst>
                                          <p:attrName>ppt_h</p:attrName>
                                        </p:attrNameLst>
                                      </p:cBhvr>
                                      <p:tavLst>
                                        <p:tav fmla="" tm="0">
                                          <p:val>
                                            <p:strVal val="0"/>
                                          </p:val>
                                        </p:tav>
                                        <p:tav fmla="" tm="100000">
                                          <p:val>
                                            <p:strVal val="#ppt_h"/>
                                          </p:val>
                                        </p:tav>
                                      </p:tavLst>
                                    </p:anim>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600"/>
                                        <p:tgtEl>
                                          <p:spTgt spid="327"/>
                                        </p:tgtEl>
                                      </p:cBhvr>
                                    </p:animEffect>
                                  </p:childTnLst>
                                </p:cTn>
                              </p:par>
                            </p:childTnLst>
                          </p:cTn>
                        </p:par>
                        <p:par>
                          <p:cTn fill="hold">
                            <p:stCondLst>
                              <p:cond delay="1000"/>
                            </p:stCondLst>
                            <p:childTnLst>
                              <p:par>
                                <p:cTn fill="hold" nodeType="after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par>
                          <p:cTn fill="hold">
                            <p:stCondLst>
                              <p:cond delay="1001"/>
                            </p:stCondLst>
                            <p:childTnLst>
                              <p:par>
                                <p:cTn fill="hold" nodeType="after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500"/>
                                        <p:tgtEl>
                                          <p:spTgt spid="328"/>
                                        </p:tgtEl>
                                      </p:cBhvr>
                                    </p:animEffect>
                                  </p:childTnLst>
                                </p:cTn>
                              </p:par>
                            </p:childTnLst>
                          </p:cTn>
                        </p:par>
                        <p:par>
                          <p:cTn fill="hold">
                            <p:stCondLst>
                              <p:cond delay="1501"/>
                            </p:stCondLst>
                            <p:childTnLst>
                              <p:par>
                                <p:cTn fill="hold" nodeType="after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5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27"/>
          <p:cNvSpPr txBox="1"/>
          <p:nvPr>
            <p:ph idx="1" type="body"/>
          </p:nvPr>
        </p:nvSpPr>
        <p:spPr>
          <a:xfrm>
            <a:off x="5693076" y="1856650"/>
            <a:ext cx="3073500" cy="22821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If this is the first time a user is logging into the website, he/she should apply for register, which opens the register page.</a:t>
            </a:r>
            <a:endParaRPr sz="1400"/>
          </a:p>
          <a:p>
            <a:pPr indent="-317500" lvl="0" marL="457200" rtl="0" algn="l">
              <a:lnSpc>
                <a:spcPct val="115000"/>
              </a:lnSpc>
              <a:spcBef>
                <a:spcPts val="0"/>
              </a:spcBef>
              <a:spcAft>
                <a:spcPts val="0"/>
              </a:spcAft>
              <a:buSzPts val="1400"/>
              <a:buChar char="●"/>
            </a:pPr>
            <a:r>
              <a:rPr lang="en-GB" sz="1400"/>
              <a:t>If the user’s registration has been completed, he/she can login to the app via the provided credentials.</a:t>
            </a:r>
            <a:endParaRPr sz="1400"/>
          </a:p>
          <a:p>
            <a:pPr indent="0" lvl="0" marL="0" rtl="0" algn="l">
              <a:lnSpc>
                <a:spcPct val="115000"/>
              </a:lnSpc>
              <a:spcBef>
                <a:spcPts val="1600"/>
              </a:spcBef>
              <a:spcAft>
                <a:spcPts val="1600"/>
              </a:spcAft>
              <a:buSzPts val="1100"/>
              <a:buNone/>
            </a:pPr>
            <a:r>
              <a:rPr lang="en-GB" sz="1400"/>
              <a:t> </a:t>
            </a:r>
            <a:endParaRPr sz="1400"/>
          </a:p>
        </p:txBody>
      </p:sp>
      <p:sp>
        <p:nvSpPr>
          <p:cNvPr id="334" name="Google Shape;334;p27"/>
          <p:cNvSpPr txBox="1"/>
          <p:nvPr>
            <p:ph idx="4294967295" type="subTitle"/>
          </p:nvPr>
        </p:nvSpPr>
        <p:spPr>
          <a:xfrm>
            <a:off x="683200" y="2352900"/>
            <a:ext cx="2506500" cy="4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700"/>
              <a:t>Login Page for the User</a:t>
            </a:r>
            <a:endParaRPr sz="1700"/>
          </a:p>
        </p:txBody>
      </p:sp>
      <p:pic>
        <p:nvPicPr>
          <p:cNvPr id="335" name="Google Shape;335;p27"/>
          <p:cNvPicPr preferRelativeResize="0"/>
          <p:nvPr/>
        </p:nvPicPr>
        <p:blipFill>
          <a:blip r:embed="rId3">
            <a:alphaModFix/>
          </a:blip>
          <a:stretch>
            <a:fillRect/>
          </a:stretch>
        </p:blipFill>
        <p:spPr>
          <a:xfrm>
            <a:off x="3485025" y="728500"/>
            <a:ext cx="2175225" cy="386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8"/>
          <p:cNvSpPr txBox="1"/>
          <p:nvPr>
            <p:ph idx="1" type="body"/>
          </p:nvPr>
        </p:nvSpPr>
        <p:spPr>
          <a:xfrm>
            <a:off x="5693075" y="1216125"/>
            <a:ext cx="3073500" cy="2922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If the user has clicked on the register button in the homepage, he would be redirected to this form, where he can upload all the necessary details and click on the register button, and the user will then be redirected to the pending request page.</a:t>
            </a:r>
            <a:r>
              <a:rPr lang="en-GB" sz="1400"/>
              <a:t> </a:t>
            </a:r>
            <a:endParaRPr sz="1400"/>
          </a:p>
        </p:txBody>
      </p:sp>
      <p:sp>
        <p:nvSpPr>
          <p:cNvPr id="341" name="Google Shape;341;p28"/>
          <p:cNvSpPr txBox="1"/>
          <p:nvPr>
            <p:ph idx="4294967295" type="subTitle"/>
          </p:nvPr>
        </p:nvSpPr>
        <p:spPr>
          <a:xfrm>
            <a:off x="5312875" y="125250"/>
            <a:ext cx="3311700" cy="4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700"/>
              <a:t>User </a:t>
            </a:r>
            <a:r>
              <a:rPr lang="en-GB" sz="1700">
                <a:solidFill>
                  <a:srgbClr val="000000"/>
                </a:solidFill>
              </a:rPr>
              <a:t>User </a:t>
            </a:r>
            <a:r>
              <a:rPr lang="en-GB" sz="1700">
                <a:solidFill>
                  <a:srgbClr val="000000"/>
                </a:solidFill>
              </a:rPr>
              <a:t>Registration Page</a:t>
            </a:r>
            <a:endParaRPr sz="1700"/>
          </a:p>
        </p:txBody>
      </p:sp>
      <p:pic>
        <p:nvPicPr>
          <p:cNvPr id="342" name="Google Shape;342;p28"/>
          <p:cNvPicPr preferRelativeResize="0"/>
          <p:nvPr/>
        </p:nvPicPr>
        <p:blipFill>
          <a:blip r:embed="rId3">
            <a:alphaModFix/>
          </a:blip>
          <a:stretch>
            <a:fillRect/>
          </a:stretch>
        </p:blipFill>
        <p:spPr>
          <a:xfrm>
            <a:off x="852450" y="824786"/>
            <a:ext cx="2149838" cy="3705288"/>
          </a:xfrm>
          <a:prstGeom prst="rect">
            <a:avLst/>
          </a:prstGeom>
          <a:noFill/>
          <a:ln>
            <a:noFill/>
          </a:ln>
        </p:spPr>
      </p:pic>
      <p:pic>
        <p:nvPicPr>
          <p:cNvPr id="343" name="Google Shape;343;p28"/>
          <p:cNvPicPr preferRelativeResize="0"/>
          <p:nvPr/>
        </p:nvPicPr>
        <p:blipFill>
          <a:blip r:embed="rId4">
            <a:alphaModFix/>
          </a:blip>
          <a:stretch>
            <a:fillRect/>
          </a:stretch>
        </p:blipFill>
        <p:spPr>
          <a:xfrm>
            <a:off x="3552275" y="798375"/>
            <a:ext cx="2054300" cy="37053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29"/>
          <p:cNvSpPr txBox="1"/>
          <p:nvPr>
            <p:ph idx="1" type="body"/>
          </p:nvPr>
        </p:nvSpPr>
        <p:spPr>
          <a:xfrm>
            <a:off x="5729775" y="895500"/>
            <a:ext cx="3073500" cy="3352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After submitting the form, the user will be redirected to this page.</a:t>
            </a:r>
            <a:endParaRPr sz="1400"/>
          </a:p>
          <a:p>
            <a:pPr indent="-317500" lvl="0" marL="457200" rtl="0" algn="l">
              <a:lnSpc>
                <a:spcPct val="115000"/>
              </a:lnSpc>
              <a:spcBef>
                <a:spcPts val="0"/>
              </a:spcBef>
              <a:spcAft>
                <a:spcPts val="0"/>
              </a:spcAft>
              <a:buSzPts val="1400"/>
              <a:buChar char="●"/>
            </a:pPr>
            <a:r>
              <a:rPr lang="en-GB" sz="1400"/>
              <a:t>For the time being, the details has been sent to the admins, for getting the information cross-verified.</a:t>
            </a:r>
            <a:endParaRPr sz="1400"/>
          </a:p>
          <a:p>
            <a:pPr indent="-317500" lvl="0" marL="457200" rtl="0" algn="l">
              <a:lnSpc>
                <a:spcPct val="115000"/>
              </a:lnSpc>
              <a:spcBef>
                <a:spcPts val="0"/>
              </a:spcBef>
              <a:spcAft>
                <a:spcPts val="0"/>
              </a:spcAft>
              <a:buSzPts val="1400"/>
              <a:buChar char="●"/>
            </a:pPr>
            <a:r>
              <a:rPr lang="en-GB" sz="1400"/>
              <a:t>On completion of</a:t>
            </a:r>
            <a:r>
              <a:rPr lang="en-GB" sz="1400"/>
              <a:t> cross verification, the user will get a mail and a notification regarding the status of the application.</a:t>
            </a:r>
            <a:endParaRPr sz="1400"/>
          </a:p>
          <a:p>
            <a:pPr indent="-317500" lvl="0" marL="457200" rtl="0" algn="l">
              <a:lnSpc>
                <a:spcPct val="115000"/>
              </a:lnSpc>
              <a:spcBef>
                <a:spcPts val="0"/>
              </a:spcBef>
              <a:spcAft>
                <a:spcPts val="0"/>
              </a:spcAft>
              <a:buSzPts val="1400"/>
              <a:buChar char="●"/>
            </a:pPr>
            <a:r>
              <a:rPr lang="en-GB" sz="1400"/>
              <a:t>The user will also get the login credentials if verified.</a:t>
            </a:r>
            <a:endParaRPr sz="1400"/>
          </a:p>
          <a:p>
            <a:pPr indent="0" lvl="0" marL="457200" rtl="0" algn="l">
              <a:lnSpc>
                <a:spcPct val="115000"/>
              </a:lnSpc>
              <a:spcBef>
                <a:spcPts val="0"/>
              </a:spcBef>
              <a:spcAft>
                <a:spcPts val="0"/>
              </a:spcAft>
              <a:buNone/>
            </a:pPr>
            <a:r>
              <a:t/>
            </a:r>
            <a:endParaRPr sz="1400"/>
          </a:p>
        </p:txBody>
      </p:sp>
      <p:sp>
        <p:nvSpPr>
          <p:cNvPr id="349" name="Google Shape;349;p29"/>
          <p:cNvSpPr txBox="1"/>
          <p:nvPr>
            <p:ph idx="4294967295" type="subTitle"/>
          </p:nvPr>
        </p:nvSpPr>
        <p:spPr>
          <a:xfrm>
            <a:off x="419225" y="2134050"/>
            <a:ext cx="2541300" cy="4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700">
                <a:solidFill>
                  <a:srgbClr val="FFFFFF"/>
                </a:solidFill>
              </a:rPr>
              <a:t>Confirmation</a:t>
            </a:r>
            <a:r>
              <a:rPr lang="en-GB" sz="1700">
                <a:solidFill>
                  <a:srgbClr val="FFFFFF"/>
                </a:solidFill>
              </a:rPr>
              <a:t> Page </a:t>
            </a:r>
            <a:endParaRPr sz="1700">
              <a:solidFill>
                <a:srgbClr val="FFFFFF"/>
              </a:solidFill>
            </a:endParaRPr>
          </a:p>
        </p:txBody>
      </p:sp>
      <p:pic>
        <p:nvPicPr>
          <p:cNvPr id="350" name="Google Shape;350;p29"/>
          <p:cNvPicPr preferRelativeResize="0"/>
          <p:nvPr/>
        </p:nvPicPr>
        <p:blipFill>
          <a:blip r:embed="rId3">
            <a:alphaModFix/>
          </a:blip>
          <a:stretch>
            <a:fillRect/>
          </a:stretch>
        </p:blipFill>
        <p:spPr>
          <a:xfrm>
            <a:off x="3414225" y="618137"/>
            <a:ext cx="2315550" cy="4118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0"/>
          <p:cNvSpPr txBox="1"/>
          <p:nvPr>
            <p:ph idx="1" type="body"/>
          </p:nvPr>
        </p:nvSpPr>
        <p:spPr>
          <a:xfrm>
            <a:off x="5729775" y="895500"/>
            <a:ext cx="3073500" cy="3352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The admin has to login with the generated credentials.</a:t>
            </a:r>
            <a:endParaRPr sz="1400"/>
          </a:p>
          <a:p>
            <a:pPr indent="-317500" lvl="0" marL="457200" rtl="0" algn="l">
              <a:lnSpc>
                <a:spcPct val="115000"/>
              </a:lnSpc>
              <a:spcBef>
                <a:spcPts val="0"/>
              </a:spcBef>
              <a:spcAft>
                <a:spcPts val="0"/>
              </a:spcAft>
              <a:buSzPts val="1400"/>
              <a:buChar char="●"/>
            </a:pPr>
            <a:r>
              <a:rPr lang="en-GB" sz="1400"/>
              <a:t>After the user has submitted the registration form, it has come to the admin to get his information cross verified.</a:t>
            </a:r>
            <a:endParaRPr sz="1400"/>
          </a:p>
          <a:p>
            <a:pPr indent="-317500" lvl="0" marL="457200" rtl="0" algn="l">
              <a:lnSpc>
                <a:spcPct val="115000"/>
              </a:lnSpc>
              <a:spcBef>
                <a:spcPts val="0"/>
              </a:spcBef>
              <a:spcAft>
                <a:spcPts val="0"/>
              </a:spcAft>
              <a:buSzPts val="1400"/>
              <a:buChar char="●"/>
            </a:pPr>
            <a:r>
              <a:rPr lang="en-GB" sz="1400"/>
              <a:t>This page will also list previous forms submitted and their application status.</a:t>
            </a:r>
            <a:endParaRPr sz="1400"/>
          </a:p>
          <a:p>
            <a:pPr indent="-317500" lvl="0" marL="457200" rtl="0" algn="l">
              <a:lnSpc>
                <a:spcPct val="115000"/>
              </a:lnSpc>
              <a:spcBef>
                <a:spcPts val="0"/>
              </a:spcBef>
              <a:spcAft>
                <a:spcPts val="0"/>
              </a:spcAft>
              <a:buSzPts val="1400"/>
              <a:buChar char="●"/>
            </a:pPr>
            <a:r>
              <a:rPr lang="en-GB" sz="1400"/>
              <a:t>Clicking an entry will lead to the description page(next slide).</a:t>
            </a:r>
            <a:endParaRPr sz="1400"/>
          </a:p>
        </p:txBody>
      </p:sp>
      <p:sp>
        <p:nvSpPr>
          <p:cNvPr id="356" name="Google Shape;356;p30"/>
          <p:cNvSpPr txBox="1"/>
          <p:nvPr>
            <p:ph idx="4294967295" type="subTitle"/>
          </p:nvPr>
        </p:nvSpPr>
        <p:spPr>
          <a:xfrm>
            <a:off x="5544375" y="180400"/>
            <a:ext cx="3258900" cy="4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700">
                <a:solidFill>
                  <a:srgbClr val="000000"/>
                </a:solidFill>
              </a:rPr>
              <a:t>Admin login and dashboard</a:t>
            </a:r>
            <a:r>
              <a:rPr lang="en-GB" sz="1700">
                <a:solidFill>
                  <a:srgbClr val="FFFFFF"/>
                </a:solidFill>
              </a:rPr>
              <a:t>Page </a:t>
            </a:r>
            <a:endParaRPr sz="1700">
              <a:solidFill>
                <a:srgbClr val="FFFFFF"/>
              </a:solidFill>
            </a:endParaRPr>
          </a:p>
        </p:txBody>
      </p:sp>
      <p:pic>
        <p:nvPicPr>
          <p:cNvPr id="357" name="Google Shape;357;p30"/>
          <p:cNvPicPr preferRelativeResize="0"/>
          <p:nvPr/>
        </p:nvPicPr>
        <p:blipFill>
          <a:blip r:embed="rId3">
            <a:alphaModFix/>
          </a:blip>
          <a:stretch>
            <a:fillRect/>
          </a:stretch>
        </p:blipFill>
        <p:spPr>
          <a:xfrm>
            <a:off x="432325" y="600300"/>
            <a:ext cx="2315550" cy="4118640"/>
          </a:xfrm>
          <a:prstGeom prst="rect">
            <a:avLst/>
          </a:prstGeom>
          <a:noFill/>
          <a:ln>
            <a:noFill/>
          </a:ln>
        </p:spPr>
      </p:pic>
      <p:pic>
        <p:nvPicPr>
          <p:cNvPr id="358" name="Google Shape;358;p30"/>
          <p:cNvPicPr preferRelativeResize="0"/>
          <p:nvPr/>
        </p:nvPicPr>
        <p:blipFill>
          <a:blip r:embed="rId4">
            <a:alphaModFix/>
          </a:blip>
          <a:stretch>
            <a:fillRect/>
          </a:stretch>
        </p:blipFill>
        <p:spPr>
          <a:xfrm>
            <a:off x="3381625" y="600300"/>
            <a:ext cx="2315550" cy="41185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1"/>
          <p:cNvSpPr txBox="1"/>
          <p:nvPr>
            <p:ph idx="1" type="body"/>
          </p:nvPr>
        </p:nvSpPr>
        <p:spPr>
          <a:xfrm>
            <a:off x="5729775" y="895500"/>
            <a:ext cx="3073500" cy="3352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The admin has to login with the generated credentials.</a:t>
            </a:r>
            <a:endParaRPr sz="1400"/>
          </a:p>
          <a:p>
            <a:pPr indent="-317500" lvl="0" marL="457200" rtl="0" algn="l">
              <a:lnSpc>
                <a:spcPct val="115000"/>
              </a:lnSpc>
              <a:spcBef>
                <a:spcPts val="0"/>
              </a:spcBef>
              <a:spcAft>
                <a:spcPts val="0"/>
              </a:spcAft>
              <a:buSzPts val="1400"/>
              <a:buChar char="●"/>
            </a:pPr>
            <a:r>
              <a:rPr lang="en-GB" sz="1400"/>
              <a:t>After the user has submitted the registration form, it has come to the admin to get his information cross verified.</a:t>
            </a:r>
            <a:endParaRPr sz="1400"/>
          </a:p>
          <a:p>
            <a:pPr indent="-317500" lvl="0" marL="457200" rtl="0" algn="l">
              <a:lnSpc>
                <a:spcPct val="115000"/>
              </a:lnSpc>
              <a:spcBef>
                <a:spcPts val="0"/>
              </a:spcBef>
              <a:spcAft>
                <a:spcPts val="0"/>
              </a:spcAft>
              <a:buSzPts val="1400"/>
              <a:buChar char="●"/>
            </a:pPr>
            <a:r>
              <a:rPr lang="en-GB" sz="1400"/>
              <a:t>This page will also list previous forms submitted and their application status.</a:t>
            </a:r>
            <a:endParaRPr sz="1400"/>
          </a:p>
          <a:p>
            <a:pPr indent="-317500" lvl="0" marL="457200" rtl="0" algn="l">
              <a:lnSpc>
                <a:spcPct val="115000"/>
              </a:lnSpc>
              <a:spcBef>
                <a:spcPts val="0"/>
              </a:spcBef>
              <a:spcAft>
                <a:spcPts val="0"/>
              </a:spcAft>
              <a:buSzPts val="1400"/>
              <a:buChar char="●"/>
            </a:pPr>
            <a:r>
              <a:rPr lang="en-GB" sz="1400"/>
              <a:t>Clicking an entry will lead to the description page(next slide).</a:t>
            </a:r>
            <a:endParaRPr sz="1400"/>
          </a:p>
        </p:txBody>
      </p:sp>
      <p:sp>
        <p:nvSpPr>
          <p:cNvPr id="364" name="Google Shape;364;p31"/>
          <p:cNvSpPr txBox="1"/>
          <p:nvPr>
            <p:ph idx="4294967295" type="subTitle"/>
          </p:nvPr>
        </p:nvSpPr>
        <p:spPr>
          <a:xfrm>
            <a:off x="90125" y="2352900"/>
            <a:ext cx="3258900" cy="4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700">
                <a:solidFill>
                  <a:srgbClr val="FFFFFF"/>
                </a:solidFill>
              </a:rPr>
              <a:t>Admin login and dashboar</a:t>
            </a:r>
            <a:r>
              <a:rPr lang="en-GB" sz="1700">
                <a:solidFill>
                  <a:srgbClr val="FFFFFF"/>
                </a:solidFill>
              </a:rPr>
              <a:t>d</a:t>
            </a:r>
            <a:endParaRPr sz="1700">
              <a:solidFill>
                <a:srgbClr val="FFFFFF"/>
              </a:solidFill>
            </a:endParaRPr>
          </a:p>
        </p:txBody>
      </p:sp>
      <p:pic>
        <p:nvPicPr>
          <p:cNvPr id="365" name="Google Shape;365;p31"/>
          <p:cNvPicPr preferRelativeResize="0"/>
          <p:nvPr/>
        </p:nvPicPr>
        <p:blipFill>
          <a:blip r:embed="rId3">
            <a:alphaModFix/>
          </a:blip>
          <a:stretch>
            <a:fillRect/>
          </a:stretch>
        </p:blipFill>
        <p:spPr>
          <a:xfrm>
            <a:off x="3381625" y="600300"/>
            <a:ext cx="2315550" cy="41185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2"/>
          <p:cNvSpPr txBox="1"/>
          <p:nvPr>
            <p:ph idx="1" type="body"/>
          </p:nvPr>
        </p:nvSpPr>
        <p:spPr>
          <a:xfrm>
            <a:off x="5729775" y="1657500"/>
            <a:ext cx="3073500" cy="1955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Here all the entered details available. </a:t>
            </a:r>
            <a:endParaRPr sz="1400"/>
          </a:p>
          <a:p>
            <a:pPr indent="-317500" lvl="0" marL="457200" rtl="0" algn="l">
              <a:lnSpc>
                <a:spcPct val="115000"/>
              </a:lnSpc>
              <a:spcBef>
                <a:spcPts val="0"/>
              </a:spcBef>
              <a:spcAft>
                <a:spcPts val="0"/>
              </a:spcAft>
              <a:buSzPts val="1400"/>
              <a:buChar char="●"/>
            </a:pPr>
            <a:r>
              <a:rPr lang="en-GB" sz="1400"/>
              <a:t>After cross verifying all the info, the admin must either reject or accept the form accordingly.</a:t>
            </a:r>
            <a:endParaRPr sz="1400"/>
          </a:p>
        </p:txBody>
      </p:sp>
      <p:sp>
        <p:nvSpPr>
          <p:cNvPr id="371" name="Google Shape;371;p32"/>
          <p:cNvSpPr txBox="1"/>
          <p:nvPr>
            <p:ph idx="4294967295" type="subTitle"/>
          </p:nvPr>
        </p:nvSpPr>
        <p:spPr>
          <a:xfrm>
            <a:off x="90125" y="2352900"/>
            <a:ext cx="3258900" cy="4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700">
                <a:solidFill>
                  <a:srgbClr val="FFFFFF"/>
                </a:solidFill>
              </a:rPr>
              <a:t>Property verification file</a:t>
            </a:r>
            <a:endParaRPr sz="1700">
              <a:solidFill>
                <a:srgbClr val="FFFFFF"/>
              </a:solidFill>
            </a:endParaRPr>
          </a:p>
        </p:txBody>
      </p:sp>
      <p:pic>
        <p:nvPicPr>
          <p:cNvPr id="372" name="Google Shape;372;p32"/>
          <p:cNvPicPr preferRelativeResize="0"/>
          <p:nvPr/>
        </p:nvPicPr>
        <p:blipFill>
          <a:blip r:embed="rId3">
            <a:alphaModFix/>
          </a:blip>
          <a:stretch>
            <a:fillRect/>
          </a:stretch>
        </p:blipFill>
        <p:spPr>
          <a:xfrm>
            <a:off x="3381625" y="512437"/>
            <a:ext cx="2315550" cy="41186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33"/>
          <p:cNvSpPr txBox="1"/>
          <p:nvPr>
            <p:ph idx="1" type="body"/>
          </p:nvPr>
        </p:nvSpPr>
        <p:spPr>
          <a:xfrm>
            <a:off x="5729775" y="780913"/>
            <a:ext cx="3073500" cy="3581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Upon login, with the given credentials, the police will then be able to see all nearby shelters(verified by our admins)  sorted according to our algorithm(refer to the flowchart).</a:t>
            </a:r>
            <a:endParaRPr sz="1400"/>
          </a:p>
          <a:p>
            <a:pPr indent="-317500" lvl="0" marL="457200" rtl="0" algn="l">
              <a:lnSpc>
                <a:spcPct val="115000"/>
              </a:lnSpc>
              <a:spcBef>
                <a:spcPts val="0"/>
              </a:spcBef>
              <a:spcAft>
                <a:spcPts val="0"/>
              </a:spcAft>
              <a:buSzPts val="1400"/>
              <a:buChar char="●"/>
            </a:pPr>
            <a:r>
              <a:rPr lang="en-GB" sz="1400"/>
              <a:t>On the list the police is able to see all the  necessary contact details, map location, empty and filled spots.</a:t>
            </a:r>
            <a:endParaRPr sz="1400"/>
          </a:p>
          <a:p>
            <a:pPr indent="-317500" lvl="0" marL="457200" rtl="0" algn="l">
              <a:lnSpc>
                <a:spcPct val="115000"/>
              </a:lnSpc>
              <a:spcBef>
                <a:spcPts val="0"/>
              </a:spcBef>
              <a:spcAft>
                <a:spcPts val="0"/>
              </a:spcAft>
              <a:buSzPts val="1400"/>
              <a:buChar char="●"/>
            </a:pPr>
            <a:r>
              <a:rPr lang="en-GB" sz="1400"/>
              <a:t>The filled spots are shown because the police will be able to distribute food accordingly, to these shelters.</a:t>
            </a:r>
            <a:endParaRPr sz="1400"/>
          </a:p>
        </p:txBody>
      </p:sp>
      <p:sp>
        <p:nvSpPr>
          <p:cNvPr id="378" name="Google Shape;378;p33"/>
          <p:cNvSpPr txBox="1"/>
          <p:nvPr>
            <p:ph idx="4294967295" type="subTitle"/>
          </p:nvPr>
        </p:nvSpPr>
        <p:spPr>
          <a:xfrm>
            <a:off x="5983275" y="239275"/>
            <a:ext cx="2703000" cy="43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700">
                <a:solidFill>
                  <a:srgbClr val="000000"/>
                </a:solidFill>
              </a:rPr>
              <a:t>Police login and dashboard</a:t>
            </a:r>
            <a:endParaRPr sz="1700">
              <a:solidFill>
                <a:srgbClr val="000000"/>
              </a:solidFill>
            </a:endParaRPr>
          </a:p>
        </p:txBody>
      </p:sp>
      <p:pic>
        <p:nvPicPr>
          <p:cNvPr id="379" name="Google Shape;379;p33"/>
          <p:cNvPicPr preferRelativeResize="0"/>
          <p:nvPr/>
        </p:nvPicPr>
        <p:blipFill>
          <a:blip r:embed="rId3">
            <a:alphaModFix/>
          </a:blip>
          <a:stretch>
            <a:fillRect/>
          </a:stretch>
        </p:blipFill>
        <p:spPr>
          <a:xfrm>
            <a:off x="3365475" y="512450"/>
            <a:ext cx="2315550" cy="4118588"/>
          </a:xfrm>
          <a:prstGeom prst="rect">
            <a:avLst/>
          </a:prstGeom>
          <a:noFill/>
          <a:ln>
            <a:noFill/>
          </a:ln>
        </p:spPr>
      </p:pic>
      <p:pic>
        <p:nvPicPr>
          <p:cNvPr id="380" name="Google Shape;380;p33"/>
          <p:cNvPicPr preferRelativeResize="0"/>
          <p:nvPr/>
        </p:nvPicPr>
        <p:blipFill>
          <a:blip r:embed="rId4">
            <a:alphaModFix/>
          </a:blip>
          <a:stretch>
            <a:fillRect/>
          </a:stretch>
        </p:blipFill>
        <p:spPr>
          <a:xfrm>
            <a:off x="411975" y="512438"/>
            <a:ext cx="2315550" cy="41186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4"/>
          <p:cNvSpPr txBox="1"/>
          <p:nvPr>
            <p:ph idx="1" type="body"/>
          </p:nvPr>
        </p:nvSpPr>
        <p:spPr>
          <a:xfrm>
            <a:off x="5729775" y="780913"/>
            <a:ext cx="3073500" cy="3581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The police should now be able to apply for transfer of a no of distressed people, by </a:t>
            </a:r>
            <a:r>
              <a:rPr lang="en-GB" sz="1400"/>
              <a:t>choosing</a:t>
            </a:r>
            <a:r>
              <a:rPr lang="en-GB" sz="1400"/>
              <a:t> a no and then hitting the apply button.</a:t>
            </a:r>
            <a:endParaRPr sz="1400"/>
          </a:p>
          <a:p>
            <a:pPr indent="-317500" lvl="0" marL="457200" rtl="0" algn="l">
              <a:lnSpc>
                <a:spcPct val="115000"/>
              </a:lnSpc>
              <a:spcBef>
                <a:spcPts val="0"/>
              </a:spcBef>
              <a:spcAft>
                <a:spcPts val="0"/>
              </a:spcAft>
              <a:buSzPts val="1400"/>
              <a:buChar char="●"/>
            </a:pPr>
            <a:r>
              <a:rPr lang="en-GB" sz="1400"/>
              <a:t>On clicking the apply button, we send an automated message to the owner with an option to accept or reject the application.</a:t>
            </a:r>
            <a:endParaRPr sz="1400"/>
          </a:p>
          <a:p>
            <a:pPr indent="-317500" lvl="0" marL="457200" rtl="0" algn="l">
              <a:lnSpc>
                <a:spcPct val="115000"/>
              </a:lnSpc>
              <a:spcBef>
                <a:spcPts val="0"/>
              </a:spcBef>
              <a:spcAft>
                <a:spcPts val="0"/>
              </a:spcAft>
              <a:buSzPts val="1400"/>
              <a:buChar char="●"/>
            </a:pPr>
            <a:r>
              <a:rPr lang="en-GB" sz="1400"/>
              <a:t>He/She can also chat with the owner regarding the transfer of such people.</a:t>
            </a:r>
            <a:endParaRPr sz="1400"/>
          </a:p>
        </p:txBody>
      </p:sp>
      <p:sp>
        <p:nvSpPr>
          <p:cNvPr id="386" name="Google Shape;386;p34"/>
          <p:cNvSpPr txBox="1"/>
          <p:nvPr>
            <p:ph idx="4294967295" type="subTitle"/>
          </p:nvPr>
        </p:nvSpPr>
        <p:spPr>
          <a:xfrm>
            <a:off x="6026775" y="0"/>
            <a:ext cx="2479500" cy="67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700">
                <a:solidFill>
                  <a:srgbClr val="000000"/>
                </a:solidFill>
              </a:rPr>
              <a:t>Shelter details and chat with owner</a:t>
            </a:r>
            <a:endParaRPr sz="1700">
              <a:solidFill>
                <a:srgbClr val="000000"/>
              </a:solidFill>
            </a:endParaRPr>
          </a:p>
        </p:txBody>
      </p:sp>
      <p:pic>
        <p:nvPicPr>
          <p:cNvPr id="387" name="Google Shape;387;p34"/>
          <p:cNvPicPr preferRelativeResize="0"/>
          <p:nvPr/>
        </p:nvPicPr>
        <p:blipFill>
          <a:blip r:embed="rId3">
            <a:alphaModFix/>
          </a:blip>
          <a:stretch>
            <a:fillRect/>
          </a:stretch>
        </p:blipFill>
        <p:spPr>
          <a:xfrm>
            <a:off x="3350025" y="512450"/>
            <a:ext cx="2315550" cy="4118615"/>
          </a:xfrm>
          <a:prstGeom prst="rect">
            <a:avLst/>
          </a:prstGeom>
          <a:noFill/>
          <a:ln>
            <a:noFill/>
          </a:ln>
        </p:spPr>
      </p:pic>
      <p:pic>
        <p:nvPicPr>
          <p:cNvPr id="388" name="Google Shape;388;p34"/>
          <p:cNvPicPr preferRelativeResize="0"/>
          <p:nvPr/>
        </p:nvPicPr>
        <p:blipFill>
          <a:blip r:embed="rId4">
            <a:alphaModFix/>
          </a:blip>
          <a:stretch>
            <a:fillRect/>
          </a:stretch>
        </p:blipFill>
        <p:spPr>
          <a:xfrm>
            <a:off x="266925" y="512445"/>
            <a:ext cx="2315550" cy="411860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5"/>
          <p:cNvSpPr txBox="1"/>
          <p:nvPr>
            <p:ph idx="1" type="body"/>
          </p:nvPr>
        </p:nvSpPr>
        <p:spPr>
          <a:xfrm>
            <a:off x="5729775" y="780913"/>
            <a:ext cx="3073500" cy="3581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After successful registration of an user, he/she can login to his dashboard via the login credentials sent to his mail.</a:t>
            </a:r>
            <a:endParaRPr sz="1400"/>
          </a:p>
          <a:p>
            <a:pPr indent="-317500" lvl="0" marL="457200" rtl="0" algn="l">
              <a:lnSpc>
                <a:spcPct val="115000"/>
              </a:lnSpc>
              <a:spcBef>
                <a:spcPts val="0"/>
              </a:spcBef>
              <a:spcAft>
                <a:spcPts val="0"/>
              </a:spcAft>
              <a:buSzPts val="1400"/>
              <a:buChar char="●"/>
            </a:pPr>
            <a:r>
              <a:rPr lang="en-GB" sz="1400"/>
              <a:t>On login, the user will find the no of properties listed by him each of them, showing their verification status and a button to add more properties.</a:t>
            </a:r>
            <a:endParaRPr sz="1400"/>
          </a:p>
          <a:p>
            <a:pPr indent="-317500" lvl="0" marL="457200" rtl="0" algn="l">
              <a:lnSpc>
                <a:spcPct val="115000"/>
              </a:lnSpc>
              <a:spcBef>
                <a:spcPts val="0"/>
              </a:spcBef>
              <a:spcAft>
                <a:spcPts val="0"/>
              </a:spcAft>
              <a:buSzPts val="1400"/>
              <a:buChar char="●"/>
            </a:pPr>
            <a:r>
              <a:rPr lang="en-GB" sz="1400"/>
              <a:t>On clicking a particular property, its information will be displayed along with the requests by various police agencies.</a:t>
            </a:r>
            <a:endParaRPr sz="1400"/>
          </a:p>
          <a:p>
            <a:pPr indent="-317500" lvl="0" marL="457200" rtl="0" algn="l">
              <a:lnSpc>
                <a:spcPct val="115000"/>
              </a:lnSpc>
              <a:spcBef>
                <a:spcPts val="0"/>
              </a:spcBef>
              <a:spcAft>
                <a:spcPts val="0"/>
              </a:spcAft>
              <a:buSzPts val="1400"/>
              <a:buChar char="●"/>
            </a:pPr>
            <a:r>
              <a:rPr lang="en-GB" sz="1400"/>
              <a:t>On clicking on the list buttons, a chat window with the police will  </a:t>
            </a:r>
            <a:endParaRPr sz="1400"/>
          </a:p>
        </p:txBody>
      </p:sp>
      <p:sp>
        <p:nvSpPr>
          <p:cNvPr id="394" name="Google Shape;394;p35"/>
          <p:cNvSpPr txBox="1"/>
          <p:nvPr>
            <p:ph idx="4294967295" type="subTitle"/>
          </p:nvPr>
        </p:nvSpPr>
        <p:spPr>
          <a:xfrm>
            <a:off x="6026775" y="0"/>
            <a:ext cx="2479500" cy="67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300"/>
              <a:buNone/>
            </a:pPr>
            <a:r>
              <a:rPr lang="en-GB" sz="1700">
                <a:solidFill>
                  <a:srgbClr val="000000"/>
                </a:solidFill>
              </a:rPr>
              <a:t>Owner Properties List and Dashboard</a:t>
            </a:r>
            <a:endParaRPr sz="1700">
              <a:solidFill>
                <a:srgbClr val="000000"/>
              </a:solidFill>
            </a:endParaRPr>
          </a:p>
        </p:txBody>
      </p:sp>
      <p:pic>
        <p:nvPicPr>
          <p:cNvPr id="395" name="Google Shape;395;p35"/>
          <p:cNvPicPr preferRelativeResize="0"/>
          <p:nvPr/>
        </p:nvPicPr>
        <p:blipFill>
          <a:blip r:embed="rId3">
            <a:alphaModFix/>
          </a:blip>
          <a:stretch>
            <a:fillRect/>
          </a:stretch>
        </p:blipFill>
        <p:spPr>
          <a:xfrm>
            <a:off x="388400" y="512475"/>
            <a:ext cx="2315550" cy="4118603"/>
          </a:xfrm>
          <a:prstGeom prst="rect">
            <a:avLst/>
          </a:prstGeom>
          <a:noFill/>
          <a:ln>
            <a:noFill/>
          </a:ln>
        </p:spPr>
      </p:pic>
      <p:pic>
        <p:nvPicPr>
          <p:cNvPr id="396" name="Google Shape;396;p35"/>
          <p:cNvPicPr preferRelativeResize="0"/>
          <p:nvPr/>
        </p:nvPicPr>
        <p:blipFill>
          <a:blip r:embed="rId4">
            <a:alphaModFix/>
          </a:blip>
          <a:stretch>
            <a:fillRect/>
          </a:stretch>
        </p:blipFill>
        <p:spPr>
          <a:xfrm>
            <a:off x="3389750" y="512475"/>
            <a:ext cx="2315550" cy="41186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18"/>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Nunito"/>
              <a:buChar char="●"/>
            </a:pPr>
            <a:r>
              <a:rPr lang="en-GB" sz="1800">
                <a:latin typeface="Nunito"/>
                <a:ea typeface="Nunito"/>
                <a:cs typeface="Nunito"/>
                <a:sym typeface="Nunito"/>
              </a:rPr>
              <a:t>SIDDHARTH SINGH(LEADER)</a:t>
            </a:r>
            <a:endParaRPr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lang="en-GB" sz="1800">
                <a:latin typeface="Nunito"/>
                <a:ea typeface="Nunito"/>
                <a:cs typeface="Nunito"/>
                <a:sym typeface="Nunito"/>
              </a:rPr>
              <a:t>HRISHIT PRASAD BISWAS</a:t>
            </a:r>
            <a:endParaRPr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lang="en-GB" sz="1800">
                <a:latin typeface="Nunito"/>
                <a:ea typeface="Nunito"/>
                <a:cs typeface="Nunito"/>
                <a:sym typeface="Nunito"/>
              </a:rPr>
              <a:t>RAYAK SIL</a:t>
            </a:r>
            <a:endParaRPr sz="1800">
              <a:latin typeface="Nunito"/>
              <a:ea typeface="Nunito"/>
              <a:cs typeface="Nunito"/>
              <a:sym typeface="Nunito"/>
            </a:endParaRPr>
          </a:p>
          <a:p>
            <a:pPr indent="-342900" lvl="0" marL="457200" rtl="0" algn="l">
              <a:lnSpc>
                <a:spcPct val="115000"/>
              </a:lnSpc>
              <a:spcBef>
                <a:spcPts val="0"/>
              </a:spcBef>
              <a:spcAft>
                <a:spcPts val="0"/>
              </a:spcAft>
              <a:buSzPts val="1800"/>
              <a:buFont typeface="Nunito"/>
              <a:buChar char="●"/>
            </a:pPr>
            <a:r>
              <a:rPr lang="en-GB" sz="1800">
                <a:latin typeface="Nunito"/>
                <a:ea typeface="Nunito"/>
                <a:cs typeface="Nunito"/>
                <a:sym typeface="Nunito"/>
              </a:rPr>
              <a:t>NEELANJAN GHOSH</a:t>
            </a:r>
            <a:endParaRPr sz="1800">
              <a:latin typeface="Nunito"/>
              <a:ea typeface="Nunito"/>
              <a:cs typeface="Nunito"/>
              <a:sym typeface="Nunito"/>
            </a:endParaRPr>
          </a:p>
          <a:p>
            <a:pPr indent="0" lvl="0" marL="0" rtl="0" algn="l">
              <a:lnSpc>
                <a:spcPct val="115000"/>
              </a:lnSpc>
              <a:spcBef>
                <a:spcPts val="1600"/>
              </a:spcBef>
              <a:spcAft>
                <a:spcPts val="1600"/>
              </a:spcAft>
              <a:buSzPts val="1300"/>
              <a:buNone/>
            </a:pPr>
            <a:r>
              <a:t/>
            </a:r>
            <a:endParaRPr sz="1800">
              <a:latin typeface="Nunito"/>
              <a:ea typeface="Nunito"/>
              <a:cs typeface="Nunito"/>
              <a:sym typeface="Nunito"/>
            </a:endParaRPr>
          </a:p>
        </p:txBody>
      </p:sp>
      <p:sp>
        <p:nvSpPr>
          <p:cNvPr id="237" name="Google Shape;237;p18"/>
          <p:cNvSpPr txBox="1"/>
          <p:nvPr/>
        </p:nvSpPr>
        <p:spPr>
          <a:xfrm flipH="1">
            <a:off x="1297500" y="4067150"/>
            <a:ext cx="5080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100"/>
              <a:buFont typeface="Arial"/>
              <a:buNone/>
            </a:pPr>
            <a:r>
              <a:rPr b="1" i="0" lang="en-GB" sz="2100" u="none" cap="none" strike="noStrike">
                <a:solidFill>
                  <a:srgbClr val="FFFFFF"/>
                </a:solidFill>
                <a:latin typeface="Lato"/>
                <a:ea typeface="Lato"/>
                <a:cs typeface="Lato"/>
                <a:sym typeface="Lato"/>
              </a:rPr>
              <a:t>Theme domain  - Healthcare</a:t>
            </a:r>
            <a:endParaRPr b="1" i="0" sz="2100" u="none" cap="none" strike="noStrike">
              <a:solidFill>
                <a:srgbClr val="FFFFFF"/>
              </a:solidFill>
              <a:latin typeface="Lato"/>
              <a:ea typeface="Lato"/>
              <a:cs typeface="Lato"/>
              <a:sym typeface="Lato"/>
            </a:endParaRPr>
          </a:p>
        </p:txBody>
      </p:sp>
      <p:sp>
        <p:nvSpPr>
          <p:cNvPr id="238" name="Google Shape;238;p18"/>
          <p:cNvSpPr txBox="1"/>
          <p:nvPr/>
        </p:nvSpPr>
        <p:spPr>
          <a:xfrm>
            <a:off x="1100925" y="271775"/>
            <a:ext cx="7342200" cy="85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400"/>
              <a:buFont typeface="Arial"/>
              <a:buNone/>
            </a:pPr>
            <a:r>
              <a:rPr b="0" i="0" lang="en-GB" sz="3400" u="none" cap="none" strike="noStrike">
                <a:solidFill>
                  <a:srgbClr val="FF0000"/>
                </a:solidFill>
                <a:latin typeface="Pacifico"/>
                <a:ea typeface="Pacifico"/>
                <a:cs typeface="Pacifico"/>
                <a:sym typeface="Pacifico"/>
              </a:rPr>
              <a:t>CODE VAGABONDS</a:t>
            </a:r>
            <a:endParaRPr b="0" i="0" sz="3400" u="none" cap="none" strike="noStrike">
              <a:solidFill>
                <a:srgbClr val="FF0000"/>
              </a:solidFill>
              <a:latin typeface="Pacifico"/>
              <a:ea typeface="Pacifico"/>
              <a:cs typeface="Pacifico"/>
              <a:sym typeface="Pacific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400"/>
                                        <p:tgtEl>
                                          <p:spTgt spid="23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300"/>
                                        <p:tgtEl>
                                          <p:spTgt spid="238"/>
                                        </p:tgtEl>
                                        <p:attrNameLst>
                                          <p:attrName>ppt_w</p:attrName>
                                        </p:attrNameLst>
                                      </p:cBhvr>
                                      <p:tavLst>
                                        <p:tav fmla="" tm="0">
                                          <p:val>
                                            <p:strVal val="0"/>
                                          </p:val>
                                        </p:tav>
                                        <p:tav fmla="" tm="100000">
                                          <p:val>
                                            <p:strVal val="#ppt_w"/>
                                          </p:val>
                                        </p:tav>
                                      </p:tavLst>
                                    </p:anim>
                                    <p:anim calcmode="lin" valueType="num">
                                      <p:cBhvr additive="base">
                                        <p:cTn dur="300"/>
                                        <p:tgtEl>
                                          <p:spTgt spid="23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6"/>
          <p:cNvSpPr txBox="1"/>
          <p:nvPr>
            <p:ph idx="1" type="body"/>
          </p:nvPr>
        </p:nvSpPr>
        <p:spPr>
          <a:xfrm>
            <a:off x="5729775" y="780913"/>
            <a:ext cx="3073500" cy="35817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GB" sz="1400"/>
              <a:t>This is the chat screen with the police.</a:t>
            </a:r>
            <a:endParaRPr sz="1400"/>
          </a:p>
          <a:p>
            <a:pPr indent="-317500" lvl="0" marL="457200" rtl="0" algn="l">
              <a:lnSpc>
                <a:spcPct val="115000"/>
              </a:lnSpc>
              <a:spcBef>
                <a:spcPts val="0"/>
              </a:spcBef>
              <a:spcAft>
                <a:spcPts val="0"/>
              </a:spcAft>
              <a:buSzPts val="1400"/>
              <a:buChar char="●"/>
            </a:pPr>
            <a:r>
              <a:rPr lang="en-GB" sz="1400"/>
              <a:t>The user will be able to accept or reject the people transfer proposals made. </a:t>
            </a:r>
            <a:endParaRPr sz="1400"/>
          </a:p>
        </p:txBody>
      </p:sp>
      <p:sp>
        <p:nvSpPr>
          <p:cNvPr id="402" name="Google Shape;402;p36"/>
          <p:cNvSpPr txBox="1"/>
          <p:nvPr>
            <p:ph idx="4294967295" type="subTitle"/>
          </p:nvPr>
        </p:nvSpPr>
        <p:spPr>
          <a:xfrm>
            <a:off x="518875" y="2225425"/>
            <a:ext cx="2479500" cy="677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300"/>
              <a:buNone/>
            </a:pPr>
            <a:r>
              <a:rPr lang="en-GB" sz="1700">
                <a:solidFill>
                  <a:srgbClr val="FFFFFF"/>
                </a:solidFill>
              </a:rPr>
              <a:t>Owner Chat with Police</a:t>
            </a:r>
            <a:endParaRPr sz="1700">
              <a:solidFill>
                <a:srgbClr val="FFFFFF"/>
              </a:solidFill>
            </a:endParaRPr>
          </a:p>
        </p:txBody>
      </p:sp>
      <p:pic>
        <p:nvPicPr>
          <p:cNvPr id="403" name="Google Shape;403;p36"/>
          <p:cNvPicPr preferRelativeResize="0"/>
          <p:nvPr/>
        </p:nvPicPr>
        <p:blipFill>
          <a:blip r:embed="rId3">
            <a:alphaModFix/>
          </a:blip>
          <a:stretch>
            <a:fillRect/>
          </a:stretch>
        </p:blipFill>
        <p:spPr>
          <a:xfrm>
            <a:off x="3389750" y="504675"/>
            <a:ext cx="2315550" cy="41186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7"/>
          <p:cNvSpPr txBox="1"/>
          <p:nvPr>
            <p:ph idx="2" type="title"/>
          </p:nvPr>
        </p:nvSpPr>
        <p:spPr>
          <a:xfrm>
            <a:off x="1297500" y="459490"/>
            <a:ext cx="30057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GB" sz="2100">
                <a:solidFill>
                  <a:srgbClr val="FFFFFF"/>
                </a:solidFill>
                <a:latin typeface="Lato"/>
                <a:ea typeface="Lato"/>
                <a:cs typeface="Lato"/>
                <a:sym typeface="Lato"/>
              </a:rPr>
              <a:t>Architectural Design</a:t>
            </a:r>
            <a:endParaRPr sz="2100">
              <a:solidFill>
                <a:srgbClr val="FFFFFF"/>
              </a:solidFill>
              <a:latin typeface="Lato"/>
              <a:ea typeface="Lato"/>
              <a:cs typeface="Lato"/>
              <a:sym typeface="Lato"/>
            </a:endParaRPr>
          </a:p>
          <a:p>
            <a:pPr indent="0" lvl="0" marL="0" rtl="0" algn="l">
              <a:lnSpc>
                <a:spcPct val="100000"/>
              </a:lnSpc>
              <a:spcBef>
                <a:spcPts val="0"/>
              </a:spcBef>
              <a:spcAft>
                <a:spcPts val="0"/>
              </a:spcAft>
              <a:buSzPts val="1000"/>
              <a:buNone/>
            </a:pPr>
            <a:r>
              <a:t/>
            </a:r>
            <a:endParaRPr sz="1500">
              <a:solidFill>
                <a:srgbClr val="FFFFFF"/>
              </a:solidFill>
              <a:latin typeface="Lato"/>
              <a:ea typeface="Lato"/>
              <a:cs typeface="Lato"/>
              <a:sym typeface="Lato"/>
            </a:endParaRPr>
          </a:p>
        </p:txBody>
      </p:sp>
      <p:pic>
        <p:nvPicPr>
          <p:cNvPr id="409" name="Google Shape;409;p37"/>
          <p:cNvPicPr preferRelativeResize="0"/>
          <p:nvPr/>
        </p:nvPicPr>
        <p:blipFill>
          <a:blip r:embed="rId3">
            <a:alphaModFix/>
          </a:blip>
          <a:stretch>
            <a:fillRect/>
          </a:stretch>
        </p:blipFill>
        <p:spPr>
          <a:xfrm>
            <a:off x="673000" y="1133240"/>
            <a:ext cx="7892241" cy="38683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38"/>
          <p:cNvSpPr txBox="1"/>
          <p:nvPr>
            <p:ph idx="2" type="title"/>
          </p:nvPr>
        </p:nvSpPr>
        <p:spPr>
          <a:xfrm>
            <a:off x="1297500" y="459500"/>
            <a:ext cx="5962500" cy="5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GB" sz="2100">
                <a:solidFill>
                  <a:srgbClr val="FFFFFF"/>
                </a:solidFill>
                <a:latin typeface="Lato"/>
                <a:ea typeface="Lato"/>
                <a:cs typeface="Lato"/>
                <a:sym typeface="Lato"/>
              </a:rPr>
              <a:t>Flowchart for police dashboard Sorting Algorithm</a:t>
            </a:r>
            <a:endParaRPr sz="2100">
              <a:solidFill>
                <a:srgbClr val="FFFFFF"/>
              </a:solidFill>
              <a:latin typeface="Lato"/>
              <a:ea typeface="Lato"/>
              <a:cs typeface="Lato"/>
              <a:sym typeface="Lato"/>
            </a:endParaRPr>
          </a:p>
          <a:p>
            <a:pPr indent="0" lvl="0" marL="0" rtl="0" algn="l">
              <a:lnSpc>
                <a:spcPct val="100000"/>
              </a:lnSpc>
              <a:spcBef>
                <a:spcPts val="0"/>
              </a:spcBef>
              <a:spcAft>
                <a:spcPts val="0"/>
              </a:spcAft>
              <a:buSzPts val="1000"/>
              <a:buNone/>
            </a:pPr>
            <a:r>
              <a:t/>
            </a:r>
            <a:endParaRPr sz="1500">
              <a:solidFill>
                <a:srgbClr val="FFFFFF"/>
              </a:solidFill>
              <a:latin typeface="Lato"/>
              <a:ea typeface="Lato"/>
              <a:cs typeface="Lato"/>
              <a:sym typeface="Lato"/>
            </a:endParaRPr>
          </a:p>
        </p:txBody>
      </p:sp>
      <p:pic>
        <p:nvPicPr>
          <p:cNvPr id="415" name="Google Shape;415;p38"/>
          <p:cNvPicPr preferRelativeResize="0"/>
          <p:nvPr/>
        </p:nvPicPr>
        <p:blipFill>
          <a:blip r:embed="rId3">
            <a:alphaModFix/>
          </a:blip>
          <a:stretch>
            <a:fillRect/>
          </a:stretch>
        </p:blipFill>
        <p:spPr>
          <a:xfrm>
            <a:off x="2847100" y="970400"/>
            <a:ext cx="2783274" cy="4129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9"/>
          <p:cNvSpPr txBox="1"/>
          <p:nvPr>
            <p:ph type="title"/>
          </p:nvPr>
        </p:nvSpPr>
        <p:spPr>
          <a:xfrm>
            <a:off x="645300" y="1833775"/>
            <a:ext cx="3063300" cy="69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sz="3000"/>
              <a:t>Thank you!</a:t>
            </a:r>
            <a:endParaRPr sz="3000"/>
          </a:p>
        </p:txBody>
      </p:sp>
      <p:sp>
        <p:nvSpPr>
          <p:cNvPr id="421" name="Google Shape;421;p39"/>
          <p:cNvSpPr txBox="1"/>
          <p:nvPr>
            <p:ph idx="1" type="body"/>
          </p:nvPr>
        </p:nvSpPr>
        <p:spPr>
          <a:xfrm>
            <a:off x="645300" y="2644025"/>
            <a:ext cx="3063300" cy="9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sz="1500">
                <a:latin typeface="Arial"/>
                <a:ea typeface="Arial"/>
                <a:cs typeface="Arial"/>
                <a:sym typeface="Arial"/>
              </a:rPr>
              <a:t> Have a nice day!!!</a:t>
            </a:r>
            <a:endParaRPr sz="1500"/>
          </a:p>
        </p:txBody>
      </p:sp>
      <p:pic>
        <p:nvPicPr>
          <p:cNvPr id="422" name="Google Shape;422;p39"/>
          <p:cNvPicPr preferRelativeResize="0"/>
          <p:nvPr/>
        </p:nvPicPr>
        <p:blipFill>
          <a:blip r:embed="rId3">
            <a:alphaModFix/>
          </a:blip>
          <a:stretch>
            <a:fillRect/>
          </a:stretch>
        </p:blipFill>
        <p:spPr>
          <a:xfrm>
            <a:off x="3043075" y="695525"/>
            <a:ext cx="5777574" cy="3425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19"/>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b="1" lang="en-GB">
                <a:solidFill>
                  <a:srgbClr val="FFFFFF"/>
                </a:solidFill>
              </a:rPr>
              <a:t>Problem Statement</a:t>
            </a:r>
            <a:endParaRPr b="1">
              <a:solidFill>
                <a:srgbClr val="FFFFFF"/>
              </a:solidFill>
            </a:endParaRPr>
          </a:p>
        </p:txBody>
      </p:sp>
      <p:sp>
        <p:nvSpPr>
          <p:cNvPr id="244" name="Google Shape;244;p19"/>
          <p:cNvSpPr txBox="1"/>
          <p:nvPr>
            <p:ph idx="1" type="body"/>
          </p:nvPr>
        </p:nvSpPr>
        <p:spPr>
          <a:xfrm>
            <a:off x="1297500" y="1567550"/>
            <a:ext cx="7038900" cy="291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GB" sz="1800"/>
              <a:t>Due to COVID 19 a huge number of people in the country are on the streets now without shelter and food.How can we use technology to solve this problem?</a:t>
            </a:r>
            <a:endParaRPr b="1" sz="1800"/>
          </a:p>
          <a:p>
            <a:pPr indent="0" lvl="0" marL="0" rtl="0" algn="l">
              <a:lnSpc>
                <a:spcPct val="115000"/>
              </a:lnSpc>
              <a:spcBef>
                <a:spcPts val="1600"/>
              </a:spcBef>
              <a:spcAft>
                <a:spcPts val="1600"/>
              </a:spcAft>
              <a:buSzPts val="1300"/>
              <a:buNone/>
            </a:pPr>
            <a:r>
              <a:t/>
            </a:r>
            <a:endParaRPr b="1"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400"/>
                                        <p:tgtEl>
                                          <p:spTgt spid="24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44"/>
                                        </p:tgtEl>
                                        <p:attrNameLst>
                                          <p:attrName>style.visibility</p:attrName>
                                        </p:attrNameLst>
                                      </p:cBhvr>
                                      <p:to>
                                        <p:strVal val="visible"/>
                                      </p:to>
                                    </p:set>
                                    <p:anim calcmode="lin" valueType="num">
                                      <p:cBhvr additive="base">
                                        <p:cTn dur="700"/>
                                        <p:tgtEl>
                                          <p:spTgt spid="24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0"/>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Solution</a:t>
            </a:r>
            <a:endParaRPr/>
          </a:p>
        </p:txBody>
      </p:sp>
      <p:sp>
        <p:nvSpPr>
          <p:cNvPr id="250" name="Google Shape;250;p20"/>
          <p:cNvSpPr txBox="1"/>
          <p:nvPr/>
        </p:nvSpPr>
        <p:spPr>
          <a:xfrm>
            <a:off x="1327275" y="1917575"/>
            <a:ext cx="732900" cy="5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1" name="Google Shape;251;p20"/>
          <p:cNvSpPr txBox="1"/>
          <p:nvPr>
            <p:ph idx="1" type="body"/>
          </p:nvPr>
        </p:nvSpPr>
        <p:spPr>
          <a:xfrm>
            <a:off x="2030400" y="1968425"/>
            <a:ext cx="5807700" cy="6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This solution is intended to help people who have been stuck far away from their homes due to the sudden implementation of a nationwide lockdown.</a:t>
            </a:r>
            <a:endParaRPr>
              <a:solidFill>
                <a:srgbClr val="FFFFFF"/>
              </a:solidFill>
            </a:endParaRPr>
          </a:p>
        </p:txBody>
      </p:sp>
      <p:sp>
        <p:nvSpPr>
          <p:cNvPr id="252" name="Google Shape;252;p20"/>
          <p:cNvSpPr txBox="1"/>
          <p:nvPr/>
        </p:nvSpPr>
        <p:spPr>
          <a:xfrm>
            <a:off x="1297500" y="2658475"/>
            <a:ext cx="6270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53" name="Google Shape;253;p20"/>
          <p:cNvSpPr txBox="1"/>
          <p:nvPr>
            <p:ph idx="1" type="body"/>
          </p:nvPr>
        </p:nvSpPr>
        <p:spPr>
          <a:xfrm>
            <a:off x="2030400" y="2658526"/>
            <a:ext cx="5877300" cy="84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FFFFFF"/>
                </a:solidFill>
              </a:rPr>
              <a:t>The users of the app will be our own citizens who have a property that is lying  empty at this time. These are the people willing to come forward to help other distressed men in this unfortunate circumstance.</a:t>
            </a:r>
            <a:endParaRPr>
              <a:solidFill>
                <a:srgbClr val="FFFFFF"/>
              </a:solidFill>
            </a:endParaRPr>
          </a:p>
          <a:p>
            <a:pPr indent="0" lvl="0" marL="0" rtl="0" algn="l">
              <a:lnSpc>
                <a:spcPct val="100000"/>
              </a:lnSpc>
              <a:spcBef>
                <a:spcPts val="1600"/>
              </a:spcBef>
              <a:spcAft>
                <a:spcPts val="0"/>
              </a:spcAft>
              <a:buSzPts val="1300"/>
              <a:buNone/>
            </a:pPr>
            <a:r>
              <a:t/>
            </a:r>
            <a:endParaRPr>
              <a:solidFill>
                <a:srgbClr val="FFFFFF"/>
              </a:solidFill>
            </a:endParaRPr>
          </a:p>
          <a:p>
            <a:pPr indent="0" lvl="0" marL="0" rtl="0" algn="l">
              <a:lnSpc>
                <a:spcPct val="100000"/>
              </a:lnSpc>
              <a:spcBef>
                <a:spcPts val="1600"/>
              </a:spcBef>
              <a:spcAft>
                <a:spcPts val="0"/>
              </a:spcAft>
              <a:buSzPts val="1300"/>
              <a:buNone/>
            </a:pPr>
            <a:r>
              <a:t/>
            </a:r>
            <a:endParaRPr>
              <a:solidFill>
                <a:srgbClr val="FFFFFF"/>
              </a:solidFill>
            </a:endParaRPr>
          </a:p>
          <a:p>
            <a:pPr indent="0" lvl="0" marL="0" rtl="0" algn="l">
              <a:lnSpc>
                <a:spcPct val="115000"/>
              </a:lnSpc>
              <a:spcBef>
                <a:spcPts val="1600"/>
              </a:spcBef>
              <a:spcAft>
                <a:spcPts val="1600"/>
              </a:spcAft>
              <a:buSzPts val="1300"/>
              <a:buNone/>
            </a:pPr>
            <a:r>
              <a:t/>
            </a:r>
            <a:endParaRPr>
              <a:solidFill>
                <a:srgbClr val="FFFFFF"/>
              </a:solidFill>
            </a:endParaRPr>
          </a:p>
        </p:txBody>
      </p:sp>
      <p:sp>
        <p:nvSpPr>
          <p:cNvPr id="254" name="Google Shape;254;p20"/>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55" name="Google Shape;255;p20"/>
          <p:cNvSpPr txBox="1"/>
          <p:nvPr>
            <p:ph idx="1" type="body"/>
          </p:nvPr>
        </p:nvSpPr>
        <p:spPr>
          <a:xfrm>
            <a:off x="2030400" y="357336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This app will also be used by police and local authorities which will help in getting the stranded people a shelter. It will also be used by administrators who will verify the property ownership details of a place.</a:t>
            </a:r>
            <a:endParaRPr>
              <a:solidFill>
                <a:srgbClr val="FFFFFF"/>
              </a:solidFill>
            </a:endParaRPr>
          </a:p>
        </p:txBody>
      </p:sp>
      <p:sp>
        <p:nvSpPr>
          <p:cNvPr id="256" name="Google Shape;256;p20"/>
          <p:cNvSpPr txBox="1"/>
          <p:nvPr/>
        </p:nvSpPr>
        <p:spPr>
          <a:xfrm>
            <a:off x="2100000" y="1352425"/>
            <a:ext cx="29895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FFFFFF"/>
                </a:solidFill>
                <a:latin typeface="Lato"/>
                <a:ea typeface="Lato"/>
                <a:cs typeface="Lato"/>
                <a:sym typeface="Lato"/>
              </a:rPr>
              <a:t>User Base</a:t>
            </a:r>
            <a:endParaRPr b="1">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249"/>
                                        </p:tgtEl>
                                        <p:attrNameLst>
                                          <p:attrName>style.visibility</p:attrName>
                                        </p:attrNameLst>
                                      </p:cBhvr>
                                      <p:to>
                                        <p:strVal val="visible"/>
                                      </p:to>
                                    </p:set>
                                    <p:anim calcmode="lin" valueType="num">
                                      <p:cBhvr additive="base">
                                        <p:cTn dur="600"/>
                                        <p:tgtEl>
                                          <p:spTgt spid="249"/>
                                        </p:tgtEl>
                                        <p:attrNameLst>
                                          <p:attrName>ppt_y</p:attrName>
                                        </p:attrNameLst>
                                      </p:cBhvr>
                                      <p:tavLst>
                                        <p:tav fmla="" tm="0">
                                          <p:val>
                                            <p:strVal val="#ppt_y-1"/>
                                          </p:val>
                                        </p:tav>
                                        <p:tav fmla="" tm="100000">
                                          <p:val>
                                            <p:strVal val="#ppt_y"/>
                                          </p:val>
                                        </p:tav>
                                      </p:tavLst>
                                    </p:anim>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400"/>
                                        <p:tgtEl>
                                          <p:spTgt spid="25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400"/>
                                        <p:tgtEl>
                                          <p:spTgt spid="253"/>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9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21"/>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Solution</a:t>
            </a:r>
            <a:endParaRPr/>
          </a:p>
        </p:txBody>
      </p:sp>
      <p:sp>
        <p:nvSpPr>
          <p:cNvPr id="262" name="Google Shape;262;p21"/>
          <p:cNvSpPr txBox="1"/>
          <p:nvPr/>
        </p:nvSpPr>
        <p:spPr>
          <a:xfrm>
            <a:off x="1327275" y="1917575"/>
            <a:ext cx="732900" cy="5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63" name="Google Shape;263;p21"/>
          <p:cNvSpPr txBox="1"/>
          <p:nvPr>
            <p:ph idx="1" type="body"/>
          </p:nvPr>
        </p:nvSpPr>
        <p:spPr>
          <a:xfrm>
            <a:off x="2030400" y="1968425"/>
            <a:ext cx="5807700" cy="6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This app is intended to provide a respite to all the people stuck in various parts of the country by providing them with shelter and food.</a:t>
            </a:r>
            <a:endParaRPr>
              <a:solidFill>
                <a:srgbClr val="FFFFFF"/>
              </a:solidFill>
            </a:endParaRPr>
          </a:p>
        </p:txBody>
      </p:sp>
      <p:sp>
        <p:nvSpPr>
          <p:cNvPr id="264" name="Google Shape;264;p21"/>
          <p:cNvSpPr txBox="1"/>
          <p:nvPr/>
        </p:nvSpPr>
        <p:spPr>
          <a:xfrm>
            <a:off x="1297500" y="2658475"/>
            <a:ext cx="6270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65" name="Google Shape;265;p21"/>
          <p:cNvSpPr txBox="1"/>
          <p:nvPr>
            <p:ph idx="1" type="body"/>
          </p:nvPr>
        </p:nvSpPr>
        <p:spPr>
          <a:xfrm>
            <a:off x="2030400" y="2658526"/>
            <a:ext cx="5877300" cy="84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solidFill>
                  <a:srgbClr val="FFFFFF"/>
                </a:solidFill>
              </a:rPr>
              <a:t>The people who come forward to help the victims of lockdown will be rewarded by tax exemption (based on the no of people they </a:t>
            </a:r>
            <a:r>
              <a:rPr lang="en-GB">
                <a:solidFill>
                  <a:srgbClr val="FFFFFF"/>
                </a:solidFill>
              </a:rPr>
              <a:t>accommodate</a:t>
            </a:r>
            <a:r>
              <a:rPr lang="en-GB">
                <a:solidFill>
                  <a:srgbClr val="FFFFFF"/>
                </a:solidFill>
              </a:rPr>
              <a:t>) once the lockdown is over</a:t>
            </a:r>
            <a:r>
              <a:rPr lang="en-GB">
                <a:solidFill>
                  <a:srgbClr val="FFFFFF"/>
                </a:solidFill>
              </a:rPr>
              <a:t>.</a:t>
            </a:r>
            <a:endParaRPr>
              <a:solidFill>
                <a:srgbClr val="FFFFFF"/>
              </a:solidFill>
            </a:endParaRPr>
          </a:p>
          <a:p>
            <a:pPr indent="0" lvl="0" marL="0" rtl="0" algn="l">
              <a:lnSpc>
                <a:spcPct val="100000"/>
              </a:lnSpc>
              <a:spcBef>
                <a:spcPts val="1600"/>
              </a:spcBef>
              <a:spcAft>
                <a:spcPts val="0"/>
              </a:spcAft>
              <a:buSzPts val="1300"/>
              <a:buNone/>
            </a:pPr>
            <a:r>
              <a:t/>
            </a:r>
            <a:endParaRPr>
              <a:solidFill>
                <a:srgbClr val="FFFFFF"/>
              </a:solidFill>
            </a:endParaRPr>
          </a:p>
          <a:p>
            <a:pPr indent="0" lvl="0" marL="0" rtl="0" algn="l">
              <a:lnSpc>
                <a:spcPct val="100000"/>
              </a:lnSpc>
              <a:spcBef>
                <a:spcPts val="1600"/>
              </a:spcBef>
              <a:spcAft>
                <a:spcPts val="0"/>
              </a:spcAft>
              <a:buSzPts val="1300"/>
              <a:buNone/>
            </a:pPr>
            <a:r>
              <a:t/>
            </a:r>
            <a:endParaRPr>
              <a:solidFill>
                <a:srgbClr val="FFFFFF"/>
              </a:solidFill>
            </a:endParaRPr>
          </a:p>
          <a:p>
            <a:pPr indent="0" lvl="0" marL="0" rtl="0" algn="l">
              <a:lnSpc>
                <a:spcPct val="115000"/>
              </a:lnSpc>
              <a:spcBef>
                <a:spcPts val="1600"/>
              </a:spcBef>
              <a:spcAft>
                <a:spcPts val="1600"/>
              </a:spcAft>
              <a:buSzPts val="1300"/>
              <a:buNone/>
            </a:pPr>
            <a:r>
              <a:t/>
            </a:r>
            <a:endParaRPr>
              <a:solidFill>
                <a:srgbClr val="FFFFFF"/>
              </a:solidFill>
            </a:endParaRPr>
          </a:p>
        </p:txBody>
      </p:sp>
      <p:sp>
        <p:nvSpPr>
          <p:cNvPr id="266" name="Google Shape;266;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67" name="Google Shape;267;p21"/>
          <p:cNvSpPr txBox="1"/>
          <p:nvPr>
            <p:ph idx="1" type="body"/>
          </p:nvPr>
        </p:nvSpPr>
        <p:spPr>
          <a:xfrm>
            <a:off x="2030400" y="357336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This app will help the police to find a home for these homeless victims. Since these people are now currently living in large groups mainly in mosques and temples, this app will help disperse the crowd and hence preventing the rapid spread of  Covid-19.</a:t>
            </a:r>
            <a:endParaRPr>
              <a:solidFill>
                <a:srgbClr val="FFFFFF"/>
              </a:solidFill>
            </a:endParaRPr>
          </a:p>
        </p:txBody>
      </p:sp>
      <p:sp>
        <p:nvSpPr>
          <p:cNvPr id="268" name="Google Shape;268;p21"/>
          <p:cNvSpPr txBox="1"/>
          <p:nvPr/>
        </p:nvSpPr>
        <p:spPr>
          <a:xfrm>
            <a:off x="2100000" y="1352425"/>
            <a:ext cx="33579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FFFFFF"/>
                </a:solidFill>
                <a:latin typeface="Lato"/>
                <a:ea typeface="Lato"/>
                <a:cs typeface="Lato"/>
                <a:sym typeface="Lato"/>
              </a:rPr>
              <a:t>Benefits of the </a:t>
            </a:r>
            <a:r>
              <a:rPr b="1" lang="en-GB" sz="2000">
                <a:solidFill>
                  <a:srgbClr val="FFFFFF"/>
                </a:solidFill>
                <a:latin typeface="Lato"/>
                <a:ea typeface="Lato"/>
                <a:cs typeface="Lato"/>
                <a:sym typeface="Lato"/>
              </a:rPr>
              <a:t>User Base</a:t>
            </a:r>
            <a:endParaRPr b="1">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Solution</a:t>
            </a:r>
            <a:endParaRPr/>
          </a:p>
        </p:txBody>
      </p:sp>
      <p:sp>
        <p:nvSpPr>
          <p:cNvPr id="274" name="Google Shape;274;p22"/>
          <p:cNvSpPr txBox="1"/>
          <p:nvPr/>
        </p:nvSpPr>
        <p:spPr>
          <a:xfrm>
            <a:off x="1327275" y="1917575"/>
            <a:ext cx="732900" cy="5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75" name="Google Shape;275;p22"/>
          <p:cNvSpPr txBox="1"/>
          <p:nvPr>
            <p:ph idx="1" type="body"/>
          </p:nvPr>
        </p:nvSpPr>
        <p:spPr>
          <a:xfrm>
            <a:off x="2030400" y="1968425"/>
            <a:ext cx="5807700" cy="62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According to popular metrics, there are 40 million migrant workers in India. Most of them belong to the economically weaker parts of the society who uses cheap forms of transport like railways to travel from one place to the other.</a:t>
            </a:r>
            <a:endParaRPr>
              <a:solidFill>
                <a:srgbClr val="FFFFFF"/>
              </a:solidFill>
            </a:endParaRPr>
          </a:p>
        </p:txBody>
      </p:sp>
      <p:sp>
        <p:nvSpPr>
          <p:cNvPr id="276" name="Google Shape;276;p22"/>
          <p:cNvSpPr txBox="1"/>
          <p:nvPr/>
        </p:nvSpPr>
        <p:spPr>
          <a:xfrm>
            <a:off x="1297500" y="2777113"/>
            <a:ext cx="6270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77" name="Google Shape;277;p22"/>
          <p:cNvSpPr txBox="1"/>
          <p:nvPr>
            <p:ph idx="1" type="body"/>
          </p:nvPr>
        </p:nvSpPr>
        <p:spPr>
          <a:xfrm>
            <a:off x="2030400" y="2779225"/>
            <a:ext cx="5877300" cy="54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Due to sudden implementation of a nationwide lockdown such people were left stranded at their workplace, and later started seeking a shelter in public places like  mosques, railway stations and temples.</a:t>
            </a:r>
            <a:endParaRPr>
              <a:solidFill>
                <a:srgbClr val="FFFFFF"/>
              </a:solidFill>
            </a:endParaRPr>
          </a:p>
        </p:txBody>
      </p:sp>
      <p:sp>
        <p:nvSpPr>
          <p:cNvPr id="278" name="Google Shape;278;p22"/>
          <p:cNvSpPr txBox="1"/>
          <p:nvPr/>
        </p:nvSpPr>
        <p:spPr>
          <a:xfrm>
            <a:off x="1327275" y="3515919"/>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79" name="Google Shape;279;p22"/>
          <p:cNvSpPr txBox="1"/>
          <p:nvPr>
            <p:ph idx="1" type="body"/>
          </p:nvPr>
        </p:nvSpPr>
        <p:spPr>
          <a:xfrm>
            <a:off x="2030400" y="3573913"/>
            <a:ext cx="5877300" cy="8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en-GB">
                <a:solidFill>
                  <a:srgbClr val="FFFFFF"/>
                </a:solidFill>
              </a:rPr>
              <a:t>Our solution will help these affected people to find some relief and will also help prevent the spread of Covid-19, which can spread like wildfire from the mass gathering of such people.</a:t>
            </a:r>
            <a:endParaRPr>
              <a:solidFill>
                <a:srgbClr val="FFFFFF"/>
              </a:solidFill>
            </a:endParaRPr>
          </a:p>
        </p:txBody>
      </p:sp>
      <p:sp>
        <p:nvSpPr>
          <p:cNvPr id="280" name="Google Shape;280;p22"/>
          <p:cNvSpPr txBox="1"/>
          <p:nvPr/>
        </p:nvSpPr>
        <p:spPr>
          <a:xfrm>
            <a:off x="2100000" y="1352425"/>
            <a:ext cx="29895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FFFFFF"/>
                </a:solidFill>
                <a:latin typeface="Lato"/>
                <a:ea typeface="Lato"/>
                <a:cs typeface="Lato"/>
                <a:sym typeface="Lato"/>
              </a:rPr>
              <a:t>Impact </a:t>
            </a:r>
            <a:endParaRPr b="1">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23"/>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Solution</a:t>
            </a:r>
            <a:endParaRPr/>
          </a:p>
        </p:txBody>
      </p:sp>
      <p:sp>
        <p:nvSpPr>
          <p:cNvPr id="286" name="Google Shape;286;p23"/>
          <p:cNvSpPr txBox="1"/>
          <p:nvPr/>
        </p:nvSpPr>
        <p:spPr>
          <a:xfrm>
            <a:off x="1327275" y="1917575"/>
            <a:ext cx="732900" cy="5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87" name="Google Shape;287;p23"/>
          <p:cNvSpPr txBox="1"/>
          <p:nvPr>
            <p:ph idx="1" type="body"/>
          </p:nvPr>
        </p:nvSpPr>
        <p:spPr>
          <a:xfrm>
            <a:off x="2065200" y="1974175"/>
            <a:ext cx="5807700" cy="7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GB">
                <a:solidFill>
                  <a:srgbClr val="FFFFFF"/>
                </a:solidFill>
              </a:rPr>
              <a:t>UI Design - Adobe XD</a:t>
            </a:r>
            <a:r>
              <a:rPr b="1" lang="en-GB"/>
              <a:t>                                                                                                                               </a:t>
            </a:r>
            <a:r>
              <a:rPr lang="en-GB">
                <a:solidFill>
                  <a:srgbClr val="FFFFFF"/>
                </a:solidFill>
              </a:rPr>
              <a:t>A</a:t>
            </a:r>
            <a:r>
              <a:rPr lang="en-GB">
                <a:solidFill>
                  <a:srgbClr val="FFFFFF"/>
                </a:solidFill>
              </a:rPr>
              <a:t>dobe XD is the de facto no 1. Application when it comes to designing an app. It allows an user to create beautiful UI with ease. </a:t>
            </a:r>
            <a:r>
              <a:rPr b="1" lang="en-GB"/>
              <a:t>                                                                                                                               </a:t>
            </a:r>
            <a:endParaRPr>
              <a:solidFill>
                <a:srgbClr val="FFFFFF"/>
              </a:solidFill>
            </a:endParaRPr>
          </a:p>
          <a:p>
            <a:pPr indent="0" lvl="0" marL="0" rtl="0" algn="l">
              <a:lnSpc>
                <a:spcPct val="115000"/>
              </a:lnSpc>
              <a:spcBef>
                <a:spcPts val="1600"/>
              </a:spcBef>
              <a:spcAft>
                <a:spcPts val="1600"/>
              </a:spcAft>
              <a:buSzPts val="1300"/>
              <a:buNone/>
            </a:pPr>
            <a:r>
              <a:t/>
            </a:r>
            <a:endParaRPr sz="600">
              <a:solidFill>
                <a:srgbClr val="FFFFFF"/>
              </a:solidFill>
            </a:endParaRPr>
          </a:p>
        </p:txBody>
      </p:sp>
      <p:sp>
        <p:nvSpPr>
          <p:cNvPr id="288" name="Google Shape;288;p23"/>
          <p:cNvSpPr txBox="1"/>
          <p:nvPr/>
        </p:nvSpPr>
        <p:spPr>
          <a:xfrm>
            <a:off x="1297500" y="2777113"/>
            <a:ext cx="6270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89" name="Google Shape;289;p23"/>
          <p:cNvSpPr txBox="1"/>
          <p:nvPr/>
        </p:nvSpPr>
        <p:spPr>
          <a:xfrm>
            <a:off x="1327275" y="3515919"/>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290" name="Google Shape;290;p23"/>
          <p:cNvSpPr txBox="1"/>
          <p:nvPr>
            <p:ph idx="1" type="body"/>
          </p:nvPr>
        </p:nvSpPr>
        <p:spPr>
          <a:xfrm>
            <a:off x="2030400" y="3573913"/>
            <a:ext cx="58773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300"/>
              <a:buNone/>
            </a:pPr>
            <a:r>
              <a:rPr b="1" lang="en-GB"/>
              <a:t>Database </a:t>
            </a:r>
            <a:r>
              <a:rPr b="1" lang="en-GB"/>
              <a:t> - MySql and Parse Server API                                                                                                                                    </a:t>
            </a:r>
            <a:r>
              <a:rPr lang="en-GB"/>
              <a:t>It is easy to use and is highly flexible. Also there is no data leakage. However, the most important feature is that the data is visible in the form of User Ids and Tables.</a:t>
            </a:r>
            <a:endParaRPr>
              <a:solidFill>
                <a:srgbClr val="FFFFFF"/>
              </a:solidFill>
            </a:endParaRPr>
          </a:p>
        </p:txBody>
      </p:sp>
      <p:sp>
        <p:nvSpPr>
          <p:cNvPr id="291" name="Google Shape;291;p23"/>
          <p:cNvSpPr txBox="1"/>
          <p:nvPr/>
        </p:nvSpPr>
        <p:spPr>
          <a:xfrm>
            <a:off x="2100000" y="1352425"/>
            <a:ext cx="46737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FFFFFF"/>
                </a:solidFill>
                <a:latin typeface="Lato"/>
                <a:ea typeface="Lato"/>
                <a:cs typeface="Lato"/>
                <a:sym typeface="Lato"/>
              </a:rPr>
              <a:t>Frameworks/Technologies Used</a:t>
            </a:r>
            <a:endParaRPr b="1">
              <a:solidFill>
                <a:srgbClr val="FFFFFF"/>
              </a:solidFill>
              <a:latin typeface="Lato"/>
              <a:ea typeface="Lato"/>
              <a:cs typeface="Lato"/>
              <a:sym typeface="Lato"/>
            </a:endParaRPr>
          </a:p>
        </p:txBody>
      </p:sp>
      <p:sp>
        <p:nvSpPr>
          <p:cNvPr id="292" name="Google Shape;292;p23"/>
          <p:cNvSpPr txBox="1"/>
          <p:nvPr>
            <p:ph idx="1" type="body"/>
          </p:nvPr>
        </p:nvSpPr>
        <p:spPr>
          <a:xfrm>
            <a:off x="2065200" y="2774050"/>
            <a:ext cx="5807700" cy="7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b="1" lang="en-GB">
                <a:solidFill>
                  <a:srgbClr val="FFFFFF"/>
                </a:solidFill>
              </a:rPr>
              <a:t>Front End </a:t>
            </a:r>
            <a:r>
              <a:rPr b="1" lang="en-GB">
                <a:solidFill>
                  <a:srgbClr val="FFFFFF"/>
                </a:solidFill>
              </a:rPr>
              <a:t>-</a:t>
            </a:r>
            <a:r>
              <a:rPr b="1" lang="en-GB"/>
              <a:t>Java                                                                                                                                    </a:t>
            </a:r>
            <a:r>
              <a:rPr lang="en-GB">
                <a:solidFill>
                  <a:srgbClr val="FFFFFF"/>
                </a:solidFill>
              </a:rPr>
              <a:t>Java </a:t>
            </a:r>
            <a:r>
              <a:rPr lang="en-GB"/>
              <a:t> is the default programming language used for android app development. It is faster and easier then other android frameworks.    </a:t>
            </a:r>
            <a:r>
              <a:rPr b="1" lang="en-GB"/>
              <a:t>                                                                                                                        </a:t>
            </a:r>
            <a:endParaRPr>
              <a:solidFill>
                <a:srgbClr val="FFFFFF"/>
              </a:solidFill>
            </a:endParaRPr>
          </a:p>
          <a:p>
            <a:pPr indent="0" lvl="0" marL="0" rtl="0" algn="l">
              <a:lnSpc>
                <a:spcPct val="115000"/>
              </a:lnSpc>
              <a:spcBef>
                <a:spcPts val="1600"/>
              </a:spcBef>
              <a:spcAft>
                <a:spcPts val="1600"/>
              </a:spcAft>
              <a:buSzPts val="1300"/>
              <a:buNone/>
            </a:pPr>
            <a:r>
              <a:t/>
            </a:r>
            <a:endParaRPr sz="6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4"/>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Solution</a:t>
            </a:r>
            <a:endParaRPr/>
          </a:p>
        </p:txBody>
      </p:sp>
      <p:sp>
        <p:nvSpPr>
          <p:cNvPr id="298" name="Google Shape;298;p24"/>
          <p:cNvSpPr txBox="1"/>
          <p:nvPr/>
        </p:nvSpPr>
        <p:spPr>
          <a:xfrm>
            <a:off x="1327275" y="1837550"/>
            <a:ext cx="732900" cy="5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299" name="Google Shape;299;p24"/>
          <p:cNvSpPr txBox="1"/>
          <p:nvPr>
            <p:ph idx="1" type="body"/>
          </p:nvPr>
        </p:nvSpPr>
        <p:spPr>
          <a:xfrm>
            <a:off x="2065200" y="1837550"/>
            <a:ext cx="5807700" cy="7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solidFill>
                  <a:srgbClr val="FFFFFF"/>
                </a:solidFill>
              </a:rPr>
              <a:t>This solution provides local agencies to not only help people find a shelter but to also distribute food among the shelters. </a:t>
            </a:r>
            <a:r>
              <a:rPr b="1" lang="en-GB"/>
              <a:t>                                                                                                                             </a:t>
            </a:r>
            <a:endParaRPr>
              <a:solidFill>
                <a:srgbClr val="FFFFFF"/>
              </a:solidFill>
            </a:endParaRPr>
          </a:p>
          <a:p>
            <a:pPr indent="0" lvl="0" marL="0" rtl="0" algn="l">
              <a:lnSpc>
                <a:spcPct val="115000"/>
              </a:lnSpc>
              <a:spcBef>
                <a:spcPts val="1600"/>
              </a:spcBef>
              <a:spcAft>
                <a:spcPts val="1600"/>
              </a:spcAft>
              <a:buSzPts val="1300"/>
              <a:buNone/>
            </a:pPr>
            <a:r>
              <a:t/>
            </a:r>
            <a:endParaRPr sz="600">
              <a:solidFill>
                <a:srgbClr val="FFFFFF"/>
              </a:solidFill>
            </a:endParaRPr>
          </a:p>
        </p:txBody>
      </p:sp>
      <p:sp>
        <p:nvSpPr>
          <p:cNvPr id="300" name="Google Shape;300;p24"/>
          <p:cNvSpPr txBox="1"/>
          <p:nvPr/>
        </p:nvSpPr>
        <p:spPr>
          <a:xfrm>
            <a:off x="1327275" y="2473425"/>
            <a:ext cx="6270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301" name="Google Shape;301;p24"/>
          <p:cNvSpPr txBox="1"/>
          <p:nvPr/>
        </p:nvSpPr>
        <p:spPr>
          <a:xfrm>
            <a:off x="1327275" y="2977232"/>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302" name="Google Shape;302;p24"/>
          <p:cNvSpPr txBox="1"/>
          <p:nvPr>
            <p:ph idx="1" type="body"/>
          </p:nvPr>
        </p:nvSpPr>
        <p:spPr>
          <a:xfrm>
            <a:off x="2100000" y="2956113"/>
            <a:ext cx="58773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300"/>
              <a:buNone/>
            </a:pPr>
            <a:r>
              <a:rPr lang="en-GB">
                <a:solidFill>
                  <a:srgbClr val="FFFFFF"/>
                </a:solidFill>
              </a:rPr>
              <a:t>The implementation would not be that hard as local police are most likely aware of the location of those stranded in their area. Also, many people are likely to come out forward to help as they are already helping the society by donating huge sums of money to the relief fund.  </a:t>
            </a:r>
            <a:endParaRPr>
              <a:solidFill>
                <a:srgbClr val="FFFFFF"/>
              </a:solidFill>
            </a:endParaRPr>
          </a:p>
        </p:txBody>
      </p:sp>
      <p:sp>
        <p:nvSpPr>
          <p:cNvPr id="303" name="Google Shape;303;p24"/>
          <p:cNvSpPr txBox="1"/>
          <p:nvPr/>
        </p:nvSpPr>
        <p:spPr>
          <a:xfrm>
            <a:off x="2100000" y="1204575"/>
            <a:ext cx="46737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FFFFFF"/>
                </a:solidFill>
                <a:latin typeface="Lato"/>
                <a:ea typeface="Lato"/>
                <a:cs typeface="Lato"/>
                <a:sym typeface="Lato"/>
              </a:rPr>
              <a:t>Effectiveness of the Solution:</a:t>
            </a:r>
            <a:endParaRPr b="1">
              <a:solidFill>
                <a:srgbClr val="FFFFFF"/>
              </a:solidFill>
              <a:latin typeface="Lato"/>
              <a:ea typeface="Lato"/>
              <a:cs typeface="Lato"/>
              <a:sym typeface="Lato"/>
            </a:endParaRPr>
          </a:p>
        </p:txBody>
      </p:sp>
      <p:sp>
        <p:nvSpPr>
          <p:cNvPr id="304" name="Google Shape;304;p24"/>
          <p:cNvSpPr txBox="1"/>
          <p:nvPr>
            <p:ph idx="1" type="body"/>
          </p:nvPr>
        </p:nvSpPr>
        <p:spPr>
          <a:xfrm>
            <a:off x="2065200" y="2383550"/>
            <a:ext cx="5807700" cy="7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solidFill>
                  <a:srgbClr val="FFFFFF"/>
                </a:solidFill>
              </a:rPr>
              <a:t>This will not only help provide them relief, but also help prevent the spread o the disease by dispersing the crowd</a:t>
            </a:r>
            <a:r>
              <a:rPr lang="en-GB"/>
              <a:t>.    </a:t>
            </a:r>
            <a:r>
              <a:rPr b="1" lang="en-GB"/>
              <a:t>                                                                                                                        </a:t>
            </a:r>
            <a:endParaRPr>
              <a:solidFill>
                <a:srgbClr val="FFFFFF"/>
              </a:solidFill>
            </a:endParaRPr>
          </a:p>
          <a:p>
            <a:pPr indent="0" lvl="0" marL="0" rtl="0" algn="l">
              <a:lnSpc>
                <a:spcPct val="115000"/>
              </a:lnSpc>
              <a:spcBef>
                <a:spcPts val="1600"/>
              </a:spcBef>
              <a:spcAft>
                <a:spcPts val="1600"/>
              </a:spcAft>
              <a:buSzPts val="1300"/>
              <a:buNone/>
            </a:pPr>
            <a:r>
              <a:t/>
            </a:r>
            <a:endParaRPr sz="600">
              <a:solidFill>
                <a:srgbClr val="FFFFFF"/>
              </a:solidFill>
            </a:endParaRPr>
          </a:p>
        </p:txBody>
      </p:sp>
      <p:sp>
        <p:nvSpPr>
          <p:cNvPr id="305" name="Google Shape;305;p24"/>
          <p:cNvSpPr txBox="1"/>
          <p:nvPr/>
        </p:nvSpPr>
        <p:spPr>
          <a:xfrm>
            <a:off x="1327275" y="4121694"/>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a:t>
            </a:r>
            <a:r>
              <a:rPr lang="en-GB" sz="2400">
                <a:solidFill>
                  <a:srgbClr val="FFFFFF"/>
                </a:solidFill>
                <a:latin typeface="Montserrat"/>
                <a:ea typeface="Montserrat"/>
                <a:cs typeface="Montserrat"/>
                <a:sym typeface="Montserrat"/>
              </a:rPr>
              <a:t>4</a:t>
            </a:r>
            <a:endParaRPr b="0" i="0" sz="1300" u="none" cap="none" strike="noStrike">
              <a:solidFill>
                <a:srgbClr val="FFFFFF"/>
              </a:solidFill>
              <a:latin typeface="Arial"/>
              <a:ea typeface="Arial"/>
              <a:cs typeface="Arial"/>
              <a:sym typeface="Arial"/>
            </a:endParaRPr>
          </a:p>
        </p:txBody>
      </p:sp>
      <p:sp>
        <p:nvSpPr>
          <p:cNvPr id="306" name="Google Shape;306;p24"/>
          <p:cNvSpPr txBox="1"/>
          <p:nvPr>
            <p:ph idx="1" type="body"/>
          </p:nvPr>
        </p:nvSpPr>
        <p:spPr>
          <a:xfrm>
            <a:off x="2100000" y="4016863"/>
            <a:ext cx="58773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300"/>
              <a:buNone/>
            </a:pPr>
            <a:r>
              <a:rPr lang="en-GB">
                <a:solidFill>
                  <a:srgbClr val="FFFFFF"/>
                </a:solidFill>
              </a:rPr>
              <a:t>Since funds have been </a:t>
            </a:r>
            <a:r>
              <a:rPr lang="en-GB">
                <a:solidFill>
                  <a:srgbClr val="FFFFFF"/>
                </a:solidFill>
              </a:rPr>
              <a:t>allocated</a:t>
            </a:r>
            <a:r>
              <a:rPr lang="en-GB">
                <a:solidFill>
                  <a:srgbClr val="FFFFFF"/>
                </a:solidFill>
              </a:rPr>
              <a:t> by our government for food supplies in the form of rations. These people can thus be provided with prepared food using the same fund and could be distributed by the police as they have the details of the distribution of people in their local shelters.</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25"/>
          <p:cNvSpPr txBox="1"/>
          <p:nvPr>
            <p:ph type="title"/>
          </p:nvPr>
        </p:nvSpPr>
        <p:spPr>
          <a:xfrm>
            <a:off x="1297500" y="393750"/>
            <a:ext cx="7038900" cy="9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GB"/>
              <a:t>Solution</a:t>
            </a:r>
            <a:endParaRPr/>
          </a:p>
        </p:txBody>
      </p:sp>
      <p:sp>
        <p:nvSpPr>
          <p:cNvPr id="312" name="Google Shape;312;p25"/>
          <p:cNvSpPr txBox="1"/>
          <p:nvPr/>
        </p:nvSpPr>
        <p:spPr>
          <a:xfrm>
            <a:off x="1327275" y="1917575"/>
            <a:ext cx="732900" cy="54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01</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313" name="Google Shape;313;p25"/>
          <p:cNvSpPr txBox="1"/>
          <p:nvPr>
            <p:ph idx="1" type="body"/>
          </p:nvPr>
        </p:nvSpPr>
        <p:spPr>
          <a:xfrm>
            <a:off x="2065200" y="1974175"/>
            <a:ext cx="5807700" cy="7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solidFill>
                  <a:srgbClr val="FFFFFF"/>
                </a:solidFill>
              </a:rPr>
              <a:t>In the current </a:t>
            </a:r>
            <a:r>
              <a:rPr lang="en-GB">
                <a:solidFill>
                  <a:srgbClr val="FFFFFF"/>
                </a:solidFill>
              </a:rPr>
              <a:t>scenario of global pandemic, the app will be completely free to use.</a:t>
            </a:r>
            <a:r>
              <a:rPr lang="en-GB">
                <a:solidFill>
                  <a:srgbClr val="FFFFFF"/>
                </a:solidFill>
              </a:rPr>
              <a:t> </a:t>
            </a:r>
            <a:r>
              <a:rPr b="1" lang="en-GB"/>
              <a:t>                                                                                                                               </a:t>
            </a:r>
            <a:endParaRPr>
              <a:solidFill>
                <a:srgbClr val="FFFFFF"/>
              </a:solidFill>
            </a:endParaRPr>
          </a:p>
          <a:p>
            <a:pPr indent="0" lvl="0" marL="0" rtl="0" algn="l">
              <a:lnSpc>
                <a:spcPct val="115000"/>
              </a:lnSpc>
              <a:spcBef>
                <a:spcPts val="1600"/>
              </a:spcBef>
              <a:spcAft>
                <a:spcPts val="1600"/>
              </a:spcAft>
              <a:buSzPts val="1300"/>
              <a:buNone/>
            </a:pPr>
            <a:r>
              <a:t/>
            </a:r>
            <a:endParaRPr sz="600">
              <a:solidFill>
                <a:srgbClr val="FFFFFF"/>
              </a:solidFill>
            </a:endParaRPr>
          </a:p>
        </p:txBody>
      </p:sp>
      <p:sp>
        <p:nvSpPr>
          <p:cNvPr id="314" name="Google Shape;314;p25"/>
          <p:cNvSpPr txBox="1"/>
          <p:nvPr/>
        </p:nvSpPr>
        <p:spPr>
          <a:xfrm>
            <a:off x="1327275" y="2653813"/>
            <a:ext cx="6270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02</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Arial"/>
              <a:ea typeface="Arial"/>
              <a:cs typeface="Arial"/>
              <a:sym typeface="Arial"/>
            </a:endParaRPr>
          </a:p>
        </p:txBody>
      </p:sp>
      <p:sp>
        <p:nvSpPr>
          <p:cNvPr id="315" name="Google Shape;315;p25"/>
          <p:cNvSpPr txBox="1"/>
          <p:nvPr/>
        </p:nvSpPr>
        <p:spPr>
          <a:xfrm>
            <a:off x="1327275" y="3636369"/>
            <a:ext cx="732900" cy="8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GB" sz="2400" u="none" cap="none" strike="noStrike">
                <a:solidFill>
                  <a:srgbClr val="FFFFFF"/>
                </a:solidFill>
                <a:latin typeface="Montserrat"/>
                <a:ea typeface="Montserrat"/>
                <a:cs typeface="Montserrat"/>
                <a:sym typeface="Montserrat"/>
              </a:rPr>
              <a:t>03</a:t>
            </a:r>
            <a:endParaRPr b="0" i="0" sz="1300" u="none" cap="none" strike="noStrike">
              <a:solidFill>
                <a:srgbClr val="FFFFFF"/>
              </a:solidFill>
              <a:latin typeface="Arial"/>
              <a:ea typeface="Arial"/>
              <a:cs typeface="Arial"/>
              <a:sym typeface="Arial"/>
            </a:endParaRPr>
          </a:p>
        </p:txBody>
      </p:sp>
      <p:sp>
        <p:nvSpPr>
          <p:cNvPr id="316" name="Google Shape;316;p25"/>
          <p:cNvSpPr txBox="1"/>
          <p:nvPr>
            <p:ph idx="1" type="body"/>
          </p:nvPr>
        </p:nvSpPr>
        <p:spPr>
          <a:xfrm>
            <a:off x="2030400" y="3688438"/>
            <a:ext cx="58773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SzPts val="1300"/>
              <a:buNone/>
            </a:pPr>
            <a:r>
              <a:rPr lang="en-GB">
                <a:solidFill>
                  <a:srgbClr val="FFFFFF"/>
                </a:solidFill>
              </a:rPr>
              <a:t>Also the current version of the app can be used to connect various victims and NGOs through local people, local authorities and the police.</a:t>
            </a:r>
            <a:endParaRPr>
              <a:solidFill>
                <a:srgbClr val="FFFFFF"/>
              </a:solidFill>
            </a:endParaRPr>
          </a:p>
        </p:txBody>
      </p:sp>
      <p:sp>
        <p:nvSpPr>
          <p:cNvPr id="317" name="Google Shape;317;p25"/>
          <p:cNvSpPr txBox="1"/>
          <p:nvPr/>
        </p:nvSpPr>
        <p:spPr>
          <a:xfrm>
            <a:off x="2100000" y="1352425"/>
            <a:ext cx="4673700" cy="5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rgbClr val="FFFFFF"/>
                </a:solidFill>
                <a:latin typeface="Lato"/>
                <a:ea typeface="Lato"/>
                <a:cs typeface="Lato"/>
                <a:sym typeface="Lato"/>
              </a:rPr>
              <a:t>Business Model and Future use cases</a:t>
            </a:r>
            <a:endParaRPr b="1">
              <a:solidFill>
                <a:srgbClr val="FFFFFF"/>
              </a:solidFill>
              <a:latin typeface="Lato"/>
              <a:ea typeface="Lato"/>
              <a:cs typeface="Lato"/>
              <a:sym typeface="Lato"/>
            </a:endParaRPr>
          </a:p>
        </p:txBody>
      </p:sp>
      <p:sp>
        <p:nvSpPr>
          <p:cNvPr id="318" name="Google Shape;318;p25"/>
          <p:cNvSpPr txBox="1"/>
          <p:nvPr>
            <p:ph idx="1" type="body"/>
          </p:nvPr>
        </p:nvSpPr>
        <p:spPr>
          <a:xfrm>
            <a:off x="2065200" y="2653825"/>
            <a:ext cx="5807700" cy="7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GB"/>
              <a:t>After things return back to their normal state, this app could be re designed and re-branded as an app to help find backpackers find a cheap place to crash in for the night. Revenue would then be generated by placing ads and charging a small fee in every booking done through the app. </a:t>
            </a:r>
            <a:r>
              <a:rPr b="1" lang="en-GB"/>
              <a:t>                                                                                                                   </a:t>
            </a:r>
            <a:endParaRPr>
              <a:solidFill>
                <a:srgbClr val="FFFFFF"/>
              </a:solidFill>
            </a:endParaRPr>
          </a:p>
          <a:p>
            <a:pPr indent="0" lvl="0" marL="0" rtl="0" algn="l">
              <a:lnSpc>
                <a:spcPct val="115000"/>
              </a:lnSpc>
              <a:spcBef>
                <a:spcPts val="1600"/>
              </a:spcBef>
              <a:spcAft>
                <a:spcPts val="1600"/>
              </a:spcAft>
              <a:buSzPts val="1300"/>
              <a:buNone/>
            </a:pPr>
            <a:r>
              <a:t/>
            </a:r>
            <a:endParaRPr sz="6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